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1" r:id="rId3"/>
    <p:sldId id="282" r:id="rId4"/>
    <p:sldId id="258" r:id="rId5"/>
    <p:sldId id="260" r:id="rId6"/>
    <p:sldId id="279" r:id="rId7"/>
    <p:sldId id="261" r:id="rId8"/>
    <p:sldId id="263" r:id="rId9"/>
    <p:sldId id="262" r:id="rId10"/>
    <p:sldId id="264" r:id="rId11"/>
    <p:sldId id="265" r:id="rId12"/>
    <p:sldId id="283" r:id="rId13"/>
    <p:sldId id="277" r:id="rId14"/>
    <p:sldId id="269" r:id="rId15"/>
    <p:sldId id="270" r:id="rId16"/>
    <p:sldId id="280" r:id="rId17"/>
    <p:sldId id="271" r:id="rId18"/>
    <p:sldId id="273" r:id="rId19"/>
    <p:sldId id="275" r:id="rId20"/>
    <p:sldId id="274" r:id="rId21"/>
    <p:sldId id="272" r:id="rId22"/>
    <p:sldId id="25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6711" autoAdjust="0"/>
  </p:normalViewPr>
  <p:slideViewPr>
    <p:cSldViewPr>
      <p:cViewPr varScale="1">
        <p:scale>
          <a:sx n="139" d="100"/>
          <a:sy n="139" d="100"/>
        </p:scale>
        <p:origin x="164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2" d="100"/>
          <a:sy n="102" d="100"/>
        </p:scale>
        <p:origin x="-445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6131E3-072D-1447-B771-F05C9D397949}" type="datetimeFigureOut">
              <a:rPr lang="en-US" smtClean="0"/>
              <a:t>8/6/15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4934F0-5B1B-8749-81A0-841A016B70B5}" type="slidenum">
              <a:rPr lang="en-US" smtClean="0"/>
              <a:t>‹#›</a:t>
            </a:fld>
            <a:endParaRPr lang="en-US" dirty="0"/>
          </a:p>
        </p:txBody>
      </p:sp>
    </p:spTree>
    <p:extLst>
      <p:ext uri="{BB962C8B-B14F-4D97-AF65-F5344CB8AC3E}">
        <p14:creationId xmlns:p14="http://schemas.microsoft.com/office/powerpoint/2010/main" val="88403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C9721-1813-4A55-A5DA-76417DB5EE62}" type="datetimeFigureOut">
              <a:rPr lang="en-US" smtClean="0"/>
              <a:t>8/6/15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4B8C3-E62F-4D90-96E6-3B107CCE0282}" type="slidenum">
              <a:rPr lang="en-US" smtClean="0"/>
              <a:t>‹#›</a:t>
            </a:fld>
            <a:endParaRPr lang="en-US" dirty="0"/>
          </a:p>
        </p:txBody>
      </p:sp>
    </p:spTree>
    <p:extLst>
      <p:ext uri="{BB962C8B-B14F-4D97-AF65-F5344CB8AC3E}">
        <p14:creationId xmlns:p14="http://schemas.microsoft.com/office/powerpoint/2010/main" val="14853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09ECF4-2FF5-41AA-8B53-E32E4ADBE53E}" type="slidenum">
              <a:rPr lang="en-US" smtClean="0"/>
              <a:t>1</a:t>
            </a:fld>
            <a:endParaRPr lang="en-US" dirty="0"/>
          </a:p>
        </p:txBody>
      </p:sp>
    </p:spTree>
    <p:extLst>
      <p:ext uri="{BB962C8B-B14F-4D97-AF65-F5344CB8AC3E}">
        <p14:creationId xmlns:p14="http://schemas.microsoft.com/office/powerpoint/2010/main" val="230724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4B8C3-E62F-4D90-96E6-3B107CCE0282}" type="slidenum">
              <a:rPr lang="en-US" smtClean="0"/>
              <a:t>3</a:t>
            </a:fld>
            <a:endParaRPr lang="en-US" dirty="0"/>
          </a:p>
        </p:txBody>
      </p:sp>
    </p:spTree>
    <p:extLst>
      <p:ext uri="{BB962C8B-B14F-4D97-AF65-F5344CB8AC3E}">
        <p14:creationId xmlns:p14="http://schemas.microsoft.com/office/powerpoint/2010/main" val="137671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09ECF4-2FF5-41AA-8B53-E32E4ADBE53E}" type="slidenum">
              <a:rPr lang="en-US" smtClean="0"/>
              <a:t>4</a:t>
            </a:fld>
            <a:endParaRPr lang="en-US" dirty="0"/>
          </a:p>
        </p:txBody>
      </p:sp>
    </p:spTree>
    <p:extLst>
      <p:ext uri="{BB962C8B-B14F-4D97-AF65-F5344CB8AC3E}">
        <p14:creationId xmlns:p14="http://schemas.microsoft.com/office/powerpoint/2010/main" val="230724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A9824-C09F-4166-9A2C-6C9FA577887A}" type="datetimeFigureOut">
              <a:rPr lang="en-US" smtClean="0"/>
              <a:t>8/6/15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353304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A9824-C09F-4166-9A2C-6C9FA577887A}" type="datetimeFigureOut">
              <a:rPr lang="en-US" smtClean="0"/>
              <a:t>8/6/15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7347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A9824-C09F-4166-9A2C-6C9FA577887A}" type="datetimeFigureOut">
              <a:rPr lang="en-US" smtClean="0"/>
              <a:t>8/6/15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200203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A9824-C09F-4166-9A2C-6C9FA577887A}" type="datetimeFigureOut">
              <a:rPr lang="en-US" smtClean="0"/>
              <a:t>8/6/15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171695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A9824-C09F-4166-9A2C-6C9FA577887A}" type="datetimeFigureOut">
              <a:rPr lang="en-US" smtClean="0"/>
              <a:t>8/6/15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83751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A9824-C09F-4166-9A2C-6C9FA577887A}" type="datetimeFigureOut">
              <a:rPr lang="en-US" smtClean="0"/>
              <a:t>8/6/15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387403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A9824-C09F-4166-9A2C-6C9FA577887A}" type="datetimeFigureOut">
              <a:rPr lang="en-US" smtClean="0"/>
              <a:t>8/6/15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313827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6A9824-C09F-4166-9A2C-6C9FA577887A}" type="datetimeFigureOut">
              <a:rPr lang="en-US" smtClean="0"/>
              <a:t>8/6/15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306311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A9824-C09F-4166-9A2C-6C9FA577887A}" type="datetimeFigureOut">
              <a:rPr lang="en-US" smtClean="0"/>
              <a:t>8/6/15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44264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A9824-C09F-4166-9A2C-6C9FA577887A}" type="datetimeFigureOut">
              <a:rPr lang="en-US" smtClean="0"/>
              <a:t>8/6/15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93246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A9824-C09F-4166-9A2C-6C9FA577887A}" type="datetimeFigureOut">
              <a:rPr lang="en-US" smtClean="0"/>
              <a:t>8/6/15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8428D-D386-4495-92DE-F6DE735AACA7}" type="slidenum">
              <a:rPr lang="en-US" smtClean="0"/>
              <a:t>‹#›</a:t>
            </a:fld>
            <a:endParaRPr lang="en-US" dirty="0"/>
          </a:p>
        </p:txBody>
      </p:sp>
    </p:spTree>
    <p:extLst>
      <p:ext uri="{BB962C8B-B14F-4D97-AF65-F5344CB8AC3E}">
        <p14:creationId xmlns:p14="http://schemas.microsoft.com/office/powerpoint/2010/main" val="4102317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5943600" y="6248400"/>
            <a:ext cx="3077353" cy="5330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A9824-C09F-4166-9A2C-6C9FA577887A}" type="datetimeFigureOut">
              <a:rPr lang="en-US" smtClean="0"/>
              <a:t>8/6/15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8428D-D386-4495-92DE-F6DE735AACA7}" type="slidenum">
              <a:rPr lang="en-US" smtClean="0"/>
              <a:t>‹#›</a:t>
            </a:fld>
            <a:endParaRPr lang="en-US" dirty="0"/>
          </a:p>
        </p:txBody>
      </p:sp>
    </p:spTree>
    <p:extLst>
      <p:ext uri="{BB962C8B-B14F-4D97-AF65-F5344CB8AC3E}">
        <p14:creationId xmlns:p14="http://schemas.microsoft.com/office/powerpoint/2010/main" val="133885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nsole.developers.google.com/projec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s.google.com/cloud-messaging/android/client#get-confi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eveloper.android.com/google/gcm/index.html" TargetMode="External"/><Relationship Id="rId4" Type="http://schemas.openxmlformats.org/officeDocument/2006/relationships/hyperlink" Target="http://developer.android.com/google/play-services/setup.html" TargetMode="External"/><Relationship Id="rId5" Type="http://schemas.openxmlformats.org/officeDocument/2006/relationships/hyperlink" Target="http://developer.android.com/sdk/installing/studio-build.html" TargetMode="External"/><Relationship Id="rId6" Type="http://schemas.openxmlformats.org/officeDocument/2006/relationships/hyperlink" Target="https://chrome.google.com/webstore/detail/dhc-rest-http-api-client/aejoelaoggembcahagimdiliamlcdmfm?hl=en" TargetMode="External"/><Relationship Id="rId7" Type="http://schemas.openxmlformats.org/officeDocument/2006/relationships/hyperlink" Target="http://droid-at-screen.ribomation.com/" TargetMode="External"/><Relationship Id="rId1" Type="http://schemas.openxmlformats.org/officeDocument/2006/relationships/slideLayout" Target="../slideLayouts/slideLayout2.xml"/><Relationship Id="rId2" Type="http://schemas.openxmlformats.org/officeDocument/2006/relationships/hyperlink" Target="https://github.com/LeadingEDJE/MobilePushNotific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jkwuc89" TargetMode="External"/><Relationship Id="rId3" Type="http://schemas.openxmlformats.org/officeDocument/2006/relationships/hyperlink" Target="http://leadingedj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p:txBody>
          <a:bodyPr>
            <a:normAutofit fontScale="90000"/>
          </a:bodyPr>
          <a:lstStyle/>
          <a:p>
            <a:r>
              <a:rPr lang="en-US" dirty="0"/>
              <a:t>Implementing Push Notification </a:t>
            </a:r>
            <a:r>
              <a:rPr lang="en-US" dirty="0" smtClean="0"/>
              <a:t>Support </a:t>
            </a:r>
            <a:r>
              <a:rPr lang="en-US" dirty="0"/>
              <a:t>in your Android </a:t>
            </a:r>
            <a:r>
              <a:rPr lang="en-US" dirty="0" smtClean="0"/>
              <a:t>Application</a:t>
            </a:r>
            <a:endParaRPr lang="en-US" dirty="0"/>
          </a:p>
        </p:txBody>
      </p:sp>
      <p:sp>
        <p:nvSpPr>
          <p:cNvPr id="5" name="Subtitle 4"/>
          <p:cNvSpPr>
            <a:spLocks noGrp="1"/>
          </p:cNvSpPr>
          <p:nvPr>
            <p:ph type="subTitle" idx="1"/>
          </p:nvPr>
        </p:nvSpPr>
        <p:spPr/>
        <p:txBody>
          <a:bodyPr/>
          <a:lstStyle/>
          <a:p>
            <a:r>
              <a:rPr lang="en-US" dirty="0" smtClean="0">
                <a:solidFill>
                  <a:srgbClr val="4D4E50"/>
                </a:solidFill>
              </a:rPr>
              <a:t>Keith Wedinger</a:t>
            </a:r>
          </a:p>
          <a:p>
            <a:r>
              <a:rPr lang="en-US" smtClean="0">
                <a:solidFill>
                  <a:srgbClr val="4D4E50"/>
                </a:solidFill>
              </a:rPr>
              <a:t>Director, Technology </a:t>
            </a:r>
            <a:r>
              <a:rPr lang="en-US" dirty="0" smtClean="0">
                <a:solidFill>
                  <a:srgbClr val="4D4E50"/>
                </a:solidFill>
              </a:rPr>
              <a:t>Solutions</a:t>
            </a:r>
            <a:endParaRPr lang="en-US" dirty="0">
              <a:solidFill>
                <a:srgbClr val="4D4E50"/>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3600" y="6248400"/>
            <a:ext cx="3072900" cy="532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554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Google API Project</a:t>
            </a:r>
            <a:endParaRPr lang="en-US" dirty="0"/>
          </a:p>
        </p:txBody>
      </p:sp>
      <p:sp>
        <p:nvSpPr>
          <p:cNvPr id="3" name="Content Placeholder 2"/>
          <p:cNvSpPr>
            <a:spLocks noGrp="1"/>
          </p:cNvSpPr>
          <p:nvPr>
            <p:ph idx="1"/>
          </p:nvPr>
        </p:nvSpPr>
        <p:spPr/>
        <p:txBody>
          <a:bodyPr>
            <a:normAutofit/>
          </a:bodyPr>
          <a:lstStyle/>
          <a:p>
            <a:r>
              <a:rPr lang="en-US" dirty="0" smtClean="0"/>
              <a:t>Open the Google Developers </a:t>
            </a:r>
            <a:r>
              <a:rPr lang="en-US" dirty="0" smtClean="0"/>
              <a:t>Console</a:t>
            </a:r>
          </a:p>
          <a:p>
            <a:pPr lvl="1"/>
            <a:r>
              <a:rPr lang="en-US" sz="2400" dirty="0" smtClean="0">
                <a:hlinkClick r:id="rId2"/>
              </a:rPr>
              <a:t>https</a:t>
            </a:r>
            <a:r>
              <a:rPr lang="en-US" sz="2000" dirty="0">
                <a:hlinkClick r:id="rId2"/>
              </a:rPr>
              <a:t>://</a:t>
            </a:r>
            <a:r>
              <a:rPr lang="en-US" sz="2400" dirty="0" smtClean="0">
                <a:hlinkClick r:id="rId2"/>
              </a:rPr>
              <a:t>console.developers.google.com/project</a:t>
            </a:r>
            <a:endParaRPr lang="en-US" sz="2000" dirty="0" smtClean="0"/>
          </a:p>
          <a:p>
            <a:r>
              <a:rPr lang="en-US" dirty="0" smtClean="0"/>
              <a:t>Click Create Project</a:t>
            </a:r>
          </a:p>
          <a:p>
            <a:r>
              <a:rPr lang="en-US" dirty="0" smtClean="0"/>
              <a:t>Enter the project’s </a:t>
            </a:r>
            <a:r>
              <a:rPr lang="en-US" dirty="0" smtClean="0"/>
              <a:t>name</a:t>
            </a:r>
            <a:endParaRPr lang="en-US" dirty="0" smtClean="0"/>
          </a:p>
          <a:p>
            <a:r>
              <a:rPr lang="en-US" b="1" dirty="0" smtClean="0">
                <a:solidFill>
                  <a:srgbClr val="800000"/>
                </a:solidFill>
              </a:rPr>
              <a:t>IMPORTANT:</a:t>
            </a:r>
            <a:r>
              <a:rPr lang="en-US" dirty="0" smtClean="0"/>
              <a:t> Note the project </a:t>
            </a:r>
            <a:r>
              <a:rPr lang="en-US" dirty="0" smtClean="0"/>
              <a:t>number</a:t>
            </a:r>
          </a:p>
          <a:p>
            <a:pPr lvl="1"/>
            <a:r>
              <a:rPr lang="en-US" dirty="0" smtClean="0"/>
              <a:t>Used </a:t>
            </a:r>
            <a:r>
              <a:rPr lang="en-US" dirty="0" smtClean="0"/>
              <a:t>later as GCM sender ID inside app when registering with </a:t>
            </a:r>
            <a:r>
              <a:rPr lang="en-US" dirty="0" smtClean="0"/>
              <a:t>GCM</a:t>
            </a:r>
          </a:p>
          <a:p>
            <a:r>
              <a:rPr lang="en-US" sz="3200" dirty="0" smtClean="0"/>
              <a:t>DEMO</a:t>
            </a:r>
            <a:endParaRPr lang="en-US" sz="3200" dirty="0" smtClean="0"/>
          </a:p>
          <a:p>
            <a:endParaRPr lang="en-US" sz="2800" dirty="0"/>
          </a:p>
        </p:txBody>
      </p:sp>
    </p:spTree>
    <p:extLst>
      <p:ext uri="{BB962C8B-B14F-4D97-AF65-F5344CB8AC3E}">
        <p14:creationId xmlns:p14="http://schemas.microsoft.com/office/powerpoint/2010/main" val="403345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Google API Project</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Obtain the </a:t>
            </a:r>
            <a:r>
              <a:rPr lang="en-US" dirty="0" smtClean="0"/>
              <a:t>Server API </a:t>
            </a:r>
            <a:r>
              <a:rPr lang="en-US" dirty="0"/>
              <a:t>key</a:t>
            </a:r>
          </a:p>
          <a:p>
            <a:pPr lvl="1"/>
            <a:r>
              <a:rPr lang="en-US" dirty="0"/>
              <a:t>Click Credentials under APIs &amp; auth in left sidebar</a:t>
            </a:r>
          </a:p>
          <a:p>
            <a:pPr lvl="1"/>
            <a:r>
              <a:rPr lang="en-US" dirty="0"/>
              <a:t>Under Public API access, click Create </a:t>
            </a:r>
            <a:r>
              <a:rPr lang="en-US" dirty="0" smtClean="0"/>
              <a:t>new </a:t>
            </a:r>
            <a:r>
              <a:rPr lang="en-US" dirty="0"/>
              <a:t>Key</a:t>
            </a:r>
          </a:p>
          <a:p>
            <a:pPr lvl="1"/>
            <a:r>
              <a:rPr lang="en-US" dirty="0"/>
              <a:t>In Create a new key dialog, click Server </a:t>
            </a:r>
            <a:r>
              <a:rPr lang="en-US" dirty="0" smtClean="0"/>
              <a:t>key</a:t>
            </a:r>
          </a:p>
          <a:p>
            <a:pPr lvl="1"/>
            <a:r>
              <a:rPr lang="en-US" dirty="0" smtClean="0"/>
              <a:t>In Create a server key and configure allowed IPs dialog, leave entry box blank and click Create</a:t>
            </a:r>
          </a:p>
          <a:p>
            <a:pPr lvl="1"/>
            <a:r>
              <a:rPr lang="en-US" b="1" dirty="0" smtClean="0">
                <a:solidFill>
                  <a:srgbClr val="800000"/>
                </a:solidFill>
              </a:rPr>
              <a:t>IMPORTANT: </a:t>
            </a:r>
            <a:r>
              <a:rPr lang="en-US" dirty="0" smtClean="0"/>
              <a:t>Note the API </a:t>
            </a:r>
            <a:r>
              <a:rPr lang="en-US" dirty="0" smtClean="0"/>
              <a:t>key</a:t>
            </a:r>
          </a:p>
          <a:p>
            <a:pPr lvl="2"/>
            <a:r>
              <a:rPr lang="en-US" dirty="0" smtClean="0"/>
              <a:t>Used </a:t>
            </a:r>
            <a:r>
              <a:rPr lang="en-US" dirty="0" smtClean="0"/>
              <a:t>by server as authorization key in HTTP Authorization header when posting notification messages</a:t>
            </a:r>
          </a:p>
          <a:p>
            <a:r>
              <a:rPr lang="en-US" dirty="0" smtClean="0"/>
              <a:t>DEMO</a:t>
            </a:r>
            <a:endParaRPr lang="en-US" dirty="0"/>
          </a:p>
          <a:p>
            <a:endParaRPr lang="en-US" dirty="0"/>
          </a:p>
        </p:txBody>
      </p:sp>
    </p:spTree>
    <p:extLst>
      <p:ext uri="{BB962C8B-B14F-4D97-AF65-F5344CB8AC3E}">
        <p14:creationId xmlns:p14="http://schemas.microsoft.com/office/powerpoint/2010/main" val="239623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a Google Service Configuration File</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Enables Google Cloud Messaging service for your app</a:t>
            </a:r>
          </a:p>
          <a:p>
            <a:pPr lvl="1"/>
            <a:r>
              <a:rPr lang="en-US" sz="2000" dirty="0" smtClean="0"/>
              <a:t>Parsed by Google Services plugin during app build</a:t>
            </a:r>
          </a:p>
          <a:p>
            <a:r>
              <a:rPr lang="en-US" sz="2400" dirty="0" smtClean="0"/>
              <a:t>Open Get a configuration file</a:t>
            </a:r>
            <a:endParaRPr lang="en-US" sz="2400" dirty="0"/>
          </a:p>
          <a:p>
            <a:pPr lvl="1"/>
            <a:r>
              <a:rPr lang="en-US" sz="1600" dirty="0">
                <a:hlinkClick r:id="rId2"/>
              </a:rPr>
              <a:t>https://</a:t>
            </a:r>
            <a:r>
              <a:rPr lang="en-US" sz="1600" dirty="0" smtClean="0">
                <a:hlinkClick r:id="rId2"/>
              </a:rPr>
              <a:t>developers.google.com/cloud-messaging/android/client#get-config</a:t>
            </a:r>
            <a:endParaRPr lang="en-US" sz="1800" dirty="0" smtClean="0"/>
          </a:p>
          <a:p>
            <a:r>
              <a:rPr lang="en-US" sz="2400" dirty="0" smtClean="0"/>
              <a:t>Click GET CONFIGURATION FILE</a:t>
            </a:r>
          </a:p>
          <a:p>
            <a:r>
              <a:rPr lang="en-US" sz="2400" dirty="0" smtClean="0"/>
              <a:t>Choose existing Google API project name in App name drop down</a:t>
            </a:r>
          </a:p>
          <a:p>
            <a:r>
              <a:rPr lang="en-US" sz="2400" dirty="0" smtClean="0"/>
              <a:t>Enter Android package name for your app</a:t>
            </a:r>
          </a:p>
          <a:p>
            <a:r>
              <a:rPr lang="en-US" sz="2400" dirty="0" smtClean="0"/>
              <a:t>Click CONTINUE TO Choose and configure services</a:t>
            </a:r>
          </a:p>
          <a:p>
            <a:r>
              <a:rPr lang="en-US" sz="2400" dirty="0" smtClean="0"/>
              <a:t>Click ENABLE GOOGLE CLOUD MESSAGING</a:t>
            </a:r>
          </a:p>
          <a:p>
            <a:r>
              <a:rPr lang="en-US" sz="2400" dirty="0" smtClean="0"/>
              <a:t>Click CONTINUE TO Generate configuration files</a:t>
            </a:r>
          </a:p>
          <a:p>
            <a:r>
              <a:rPr lang="en-US" sz="2400" dirty="0" smtClean="0"/>
              <a:t>Click Download google-</a:t>
            </a:r>
            <a:r>
              <a:rPr lang="en-US" sz="2400" dirty="0" err="1" smtClean="0"/>
              <a:t>services.json</a:t>
            </a:r>
            <a:endParaRPr lang="en-US" sz="2400" dirty="0" smtClean="0"/>
          </a:p>
          <a:p>
            <a:pPr lvl="1"/>
            <a:r>
              <a:rPr lang="en-US" sz="2000" dirty="0" smtClean="0"/>
              <a:t>This will get placed in root directory of your project</a:t>
            </a:r>
          </a:p>
          <a:p>
            <a:r>
              <a:rPr lang="en-US" sz="2400" dirty="0" smtClean="0"/>
              <a:t>DEMO</a:t>
            </a:r>
            <a:endParaRPr lang="en-US" sz="2400" dirty="0"/>
          </a:p>
        </p:txBody>
      </p:sp>
    </p:spTree>
    <p:extLst>
      <p:ext uri="{BB962C8B-B14F-4D97-AF65-F5344CB8AC3E}">
        <p14:creationId xmlns:p14="http://schemas.microsoft.com/office/powerpoint/2010/main" val="49206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Add Google Play Services </a:t>
            </a:r>
            <a:r>
              <a:rPr lang="en-US" sz="3600" dirty="0" smtClean="0"/>
              <a:t>Library</a:t>
            </a:r>
            <a:endParaRPr lang="en-US" sz="3600" dirty="0"/>
          </a:p>
        </p:txBody>
      </p:sp>
      <p:sp>
        <p:nvSpPr>
          <p:cNvPr id="3" name="Content Placeholder 2"/>
          <p:cNvSpPr>
            <a:spLocks noGrp="1"/>
          </p:cNvSpPr>
          <p:nvPr>
            <p:ph idx="1"/>
          </p:nvPr>
        </p:nvSpPr>
        <p:spPr>
          <a:xfrm>
            <a:off x="457200" y="1608827"/>
            <a:ext cx="8229600" cy="1362973"/>
          </a:xfrm>
        </p:spPr>
        <p:txBody>
          <a:bodyPr>
            <a:normAutofit/>
          </a:bodyPr>
          <a:lstStyle/>
          <a:p>
            <a:r>
              <a:rPr lang="en-US" sz="2400" dirty="0" smtClean="0"/>
              <a:t>Android </a:t>
            </a:r>
            <a:r>
              <a:rPr lang="en-US" sz="2400" dirty="0" smtClean="0"/>
              <a:t>build system based on Gradle</a:t>
            </a:r>
          </a:p>
          <a:p>
            <a:r>
              <a:rPr lang="en-US" sz="2400" dirty="0" smtClean="0"/>
              <a:t>Much </a:t>
            </a:r>
            <a:r>
              <a:rPr lang="en-US" sz="2400" dirty="0" smtClean="0"/>
              <a:t>simpler</a:t>
            </a:r>
            <a:r>
              <a:rPr lang="en-US" sz="2400" dirty="0"/>
              <a:t> </a:t>
            </a:r>
            <a:r>
              <a:rPr lang="en-US" sz="2400" dirty="0" smtClean="0"/>
              <a:t>than old Eclipse model</a:t>
            </a:r>
            <a:endParaRPr lang="en-US" sz="2400" dirty="0" smtClean="0"/>
          </a:p>
          <a:p>
            <a:r>
              <a:rPr lang="en-US" sz="2400" dirty="0" smtClean="0"/>
              <a:t>Inside build.gradle, add the following dependencies</a:t>
            </a:r>
            <a:endParaRPr lang="en-US" sz="2400" dirty="0"/>
          </a:p>
        </p:txBody>
      </p:sp>
      <p:sp>
        <p:nvSpPr>
          <p:cNvPr id="4" name="TextBox 3"/>
          <p:cNvSpPr txBox="1"/>
          <p:nvPr/>
        </p:nvSpPr>
        <p:spPr>
          <a:xfrm>
            <a:off x="457200" y="2971800"/>
            <a:ext cx="8229600" cy="830997"/>
          </a:xfrm>
          <a:prstGeom prst="rect">
            <a:avLst/>
          </a:prstGeom>
          <a:solidFill>
            <a:schemeClr val="bg1">
              <a:lumMod val="85000"/>
            </a:schemeClr>
          </a:solidFill>
          <a:ln>
            <a:solidFill>
              <a:schemeClr val="tx1"/>
            </a:solidFill>
          </a:ln>
        </p:spPr>
        <p:txBody>
          <a:bodyPr wrap="square" rtlCol="0">
            <a:spAutoFit/>
          </a:bodyPr>
          <a:lstStyle/>
          <a:p>
            <a:r>
              <a:rPr lang="en-US" sz="1200" dirty="0" smtClean="0">
                <a:latin typeface="Courier"/>
              </a:rPr>
              <a:t>dependencies </a:t>
            </a:r>
            <a:r>
              <a:rPr lang="en-US" sz="1200" dirty="0">
                <a:latin typeface="Courier"/>
              </a:rPr>
              <a:t>{</a:t>
            </a:r>
            <a:br>
              <a:rPr lang="en-US" sz="1200" dirty="0">
                <a:latin typeface="Courier"/>
              </a:rPr>
            </a:br>
            <a:r>
              <a:rPr lang="en-US" sz="1200" dirty="0">
                <a:latin typeface="Courier"/>
              </a:rPr>
              <a:t>    compile </a:t>
            </a:r>
            <a:r>
              <a:rPr lang="en-US" sz="1200" b="1" dirty="0" smtClean="0">
                <a:latin typeface="Courier"/>
              </a:rPr>
              <a:t>'com.android.support:appcompat-v7:22.+'</a:t>
            </a:r>
            <a:r>
              <a:rPr lang="en-US" sz="1200" b="1" dirty="0">
                <a:latin typeface="Courier"/>
              </a:rPr>
              <a:t/>
            </a:r>
            <a:br>
              <a:rPr lang="en-US" sz="1200" b="1" dirty="0">
                <a:latin typeface="Courier"/>
              </a:rPr>
            </a:br>
            <a:r>
              <a:rPr lang="en-US" sz="1200" b="1" dirty="0">
                <a:latin typeface="Courier"/>
              </a:rPr>
              <a:t>    </a:t>
            </a:r>
            <a:r>
              <a:rPr lang="en-US" sz="1200" dirty="0">
                <a:latin typeface="Courier"/>
              </a:rPr>
              <a:t>compile </a:t>
            </a:r>
            <a:r>
              <a:rPr lang="en-US" sz="1200" b="1" dirty="0" smtClean="0">
                <a:latin typeface="Courier"/>
              </a:rPr>
              <a:t>'com.google.android.gms:play-services:7.5+'</a:t>
            </a:r>
            <a:r>
              <a:rPr lang="en-US" sz="1200" b="1" dirty="0">
                <a:latin typeface="Courier"/>
              </a:rPr>
              <a:t/>
            </a:r>
            <a:br>
              <a:rPr lang="en-US" sz="1200" b="1" dirty="0">
                <a:latin typeface="Courier"/>
              </a:rPr>
            </a:br>
            <a:r>
              <a:rPr lang="en-US" sz="1200" dirty="0" smtClean="0">
                <a:latin typeface="Courier"/>
              </a:rPr>
              <a:t>}</a:t>
            </a:r>
            <a:endParaRPr lang="en-US" sz="1200" dirty="0">
              <a:latin typeface="Courier"/>
              <a:cs typeface="Courier"/>
            </a:endParaRPr>
          </a:p>
        </p:txBody>
      </p:sp>
      <p:sp>
        <p:nvSpPr>
          <p:cNvPr id="5" name="Rectangle 4"/>
          <p:cNvSpPr/>
          <p:nvPr/>
        </p:nvSpPr>
        <p:spPr>
          <a:xfrm>
            <a:off x="457200" y="3886200"/>
            <a:ext cx="8229600" cy="830997"/>
          </a:xfrm>
          <a:prstGeom prst="rect">
            <a:avLst/>
          </a:prstGeom>
        </p:spPr>
        <p:txBody>
          <a:bodyPr wrap="square">
            <a:spAutoFit/>
          </a:bodyPr>
          <a:lstStyle/>
          <a:p>
            <a:pPr marL="342900" indent="-342900">
              <a:buFont typeface="Arial" panose="020B0604020202020204" pitchFamily="34" charset="0"/>
              <a:buChar char="•"/>
            </a:pPr>
            <a:r>
              <a:rPr lang="en-US" sz="2400" dirty="0" smtClean="0"/>
              <a:t>Gradle build will run tasks to get dependencies from Android SDK</a:t>
            </a:r>
            <a:endParaRPr lang="en-US" sz="2400" dirty="0"/>
          </a:p>
        </p:txBody>
      </p:sp>
    </p:spTree>
    <p:extLst>
      <p:ext uri="{BB962C8B-B14F-4D97-AF65-F5344CB8AC3E}">
        <p14:creationId xmlns:p14="http://schemas.microsoft.com/office/powerpoint/2010/main" val="369506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the App's </a:t>
            </a:r>
            <a:r>
              <a:rPr lang="en-US" dirty="0"/>
              <a:t>Manifest</a:t>
            </a:r>
          </a:p>
        </p:txBody>
      </p:sp>
      <p:sp>
        <p:nvSpPr>
          <p:cNvPr id="3" name="Content Placeholder 2"/>
          <p:cNvSpPr>
            <a:spLocks noGrp="1"/>
          </p:cNvSpPr>
          <p:nvPr>
            <p:ph idx="1"/>
          </p:nvPr>
        </p:nvSpPr>
        <p:spPr>
          <a:xfrm>
            <a:off x="457200" y="1600201"/>
            <a:ext cx="8229600" cy="380999"/>
          </a:xfrm>
        </p:spPr>
        <p:txBody>
          <a:bodyPr>
            <a:noAutofit/>
          </a:bodyPr>
          <a:lstStyle/>
          <a:p>
            <a:r>
              <a:rPr lang="en-US" sz="2000" dirty="0" smtClean="0"/>
              <a:t>Add Permissions</a:t>
            </a:r>
            <a:endParaRPr lang="en-US" sz="2000" dirty="0" smtClean="0"/>
          </a:p>
          <a:p>
            <a:endParaRPr lang="en-US" sz="2000" dirty="0"/>
          </a:p>
          <a:p>
            <a:endParaRPr lang="en-US" sz="2000" dirty="0"/>
          </a:p>
          <a:p>
            <a:endParaRPr lang="en-US" sz="2000" dirty="0" smtClean="0"/>
          </a:p>
          <a:p>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1304497272"/>
              </p:ext>
            </p:extLst>
          </p:nvPr>
        </p:nvGraphicFramePr>
        <p:xfrm>
          <a:off x="304800" y="1981200"/>
          <a:ext cx="8610600" cy="1877262"/>
        </p:xfrm>
        <a:graphic>
          <a:graphicData uri="http://schemas.openxmlformats.org/drawingml/2006/table">
            <a:tbl>
              <a:tblPr>
                <a:tableStyleId>{F5AB1C69-6EDB-4FF4-983F-18BD219EF322}</a:tableStyleId>
              </a:tblPr>
              <a:tblGrid>
                <a:gridCol w="3613377"/>
                <a:gridCol w="4997223"/>
              </a:tblGrid>
              <a:tr h="312877">
                <a:tc>
                  <a:txBody>
                    <a:bodyPr/>
                    <a:lstStyle/>
                    <a:p>
                      <a:r>
                        <a:rPr lang="en-US" sz="1400" dirty="0" smtClean="0"/>
                        <a:t>com.google.android.c2dm.permission.RECEIVE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t>App can register and receive messages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2877">
                <a:tc>
                  <a:txBody>
                    <a:bodyPr/>
                    <a:lstStyle/>
                    <a:p>
                      <a:r>
                        <a:rPr lang="en-US" sz="1400" dirty="0" err="1" smtClean="0"/>
                        <a:t>android.permission.INTERNET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t>App can send registration ID to the 3</a:t>
                      </a:r>
                      <a:r>
                        <a:rPr lang="en-US" sz="1400" baseline="30000" dirty="0" smtClean="0"/>
                        <a:t>rd</a:t>
                      </a:r>
                      <a:r>
                        <a:rPr lang="en-US" sz="1400" dirty="0" smtClean="0"/>
                        <a:t> party server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2877">
                <a:tc>
                  <a:txBody>
                    <a:bodyPr/>
                    <a:lstStyle/>
                    <a:p>
                      <a:r>
                        <a:rPr lang="en-US" sz="1400" dirty="0" err="1" smtClean="0"/>
                        <a:t>android.permission.GET_ACCOUNTS</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t>Access</a:t>
                      </a:r>
                      <a:r>
                        <a:rPr lang="en-US" sz="1400" baseline="0" dirty="0" smtClean="0"/>
                        <a:t> to Google account, only if Android version &lt; 4.0.4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2877">
                <a:tc>
                  <a:txBody>
                    <a:bodyPr/>
                    <a:lstStyle/>
                    <a:p>
                      <a:r>
                        <a:rPr lang="en-US" sz="1400" dirty="0" err="1" smtClean="0"/>
                        <a:t>android.permission.WAKE_LOCK</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t>App can keep process from sleeping when message is received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2877">
                <a:tc>
                  <a:txBody>
                    <a:bodyPr/>
                    <a:lstStyle/>
                    <a:p>
                      <a:r>
                        <a:rPr lang="en-US" sz="1400" dirty="0" err="1" smtClean="0"/>
                        <a:t>android.permission.VIBRATE</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t>Notifications cause</a:t>
                      </a:r>
                      <a:r>
                        <a:rPr lang="en-US" sz="1400" baseline="0" dirty="0" smtClean="0"/>
                        <a:t> device to vibrate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2877">
                <a:tc>
                  <a:txBody>
                    <a:bodyPr/>
                    <a:lstStyle/>
                    <a:p>
                      <a:r>
                        <a:rPr lang="en-US" sz="1400" dirty="0" smtClean="0"/>
                        <a:t>applicationPackage.permission.C2D_MESSAGE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t>Prevent other apps from registering/receiving</a:t>
                      </a:r>
                      <a:r>
                        <a:rPr lang="en-US" sz="1400" baseline="0" dirty="0" smtClean="0"/>
                        <a:t> this app’s messages.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6" name="Content Placeholder 2"/>
          <p:cNvSpPr txBox="1">
            <a:spLocks/>
          </p:cNvSpPr>
          <p:nvPr/>
        </p:nvSpPr>
        <p:spPr>
          <a:xfrm>
            <a:off x="457200" y="3657600"/>
            <a:ext cx="8229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smtClean="0"/>
          </a:p>
        </p:txBody>
      </p:sp>
      <p:sp>
        <p:nvSpPr>
          <p:cNvPr id="7" name="Rectangle 6"/>
          <p:cNvSpPr/>
          <p:nvPr/>
        </p:nvSpPr>
        <p:spPr>
          <a:xfrm>
            <a:off x="457200" y="4038600"/>
            <a:ext cx="8144774" cy="1938992"/>
          </a:xfrm>
          <a:prstGeom prst="rect">
            <a:avLst/>
          </a:prstGeom>
        </p:spPr>
        <p:txBody>
          <a:bodyPr wrap="square">
            <a:spAutoFit/>
          </a:bodyPr>
          <a:lstStyle/>
          <a:p>
            <a:pPr marL="342900" indent="-342900">
              <a:buFont typeface="Arial" panose="020B0604020202020204" pitchFamily="34" charset="0"/>
              <a:buChar char="•"/>
            </a:pPr>
            <a:r>
              <a:rPr lang="en-US" sz="2000" dirty="0"/>
              <a:t>Define </a:t>
            </a:r>
            <a:r>
              <a:rPr lang="en-US" sz="2000" dirty="0" err="1" smtClean="0"/>
              <a:t>GcmReceiver</a:t>
            </a:r>
            <a:r>
              <a:rPr lang="en-US" sz="2000" dirty="0" smtClean="0"/>
              <a:t> to receive GCM messages</a:t>
            </a:r>
          </a:p>
          <a:p>
            <a:pPr marL="342900" indent="-342900">
              <a:buFont typeface="Arial" panose="020B0604020202020204" pitchFamily="34" charset="0"/>
              <a:buChar char="•"/>
            </a:pPr>
            <a:r>
              <a:rPr lang="en-US" sz="2000" dirty="0" smtClean="0"/>
              <a:t>Define </a:t>
            </a:r>
            <a:r>
              <a:rPr lang="en-US" sz="2000" dirty="0" err="1" smtClean="0"/>
              <a:t>GcmListenerService</a:t>
            </a:r>
            <a:r>
              <a:rPr lang="en-US" sz="2000" dirty="0" smtClean="0"/>
              <a:t> implementation for </a:t>
            </a:r>
            <a:r>
              <a:rPr lang="en-US" sz="2000" dirty="0" smtClean="0"/>
              <a:t>handling GCM messages</a:t>
            </a:r>
          </a:p>
          <a:p>
            <a:pPr marL="342900" indent="-342900">
              <a:buFont typeface="Arial" panose="020B0604020202020204" pitchFamily="34" charset="0"/>
              <a:buChar char="•"/>
            </a:pPr>
            <a:r>
              <a:rPr lang="en-US" sz="2000" dirty="0" smtClean="0"/>
              <a:t>Define </a:t>
            </a:r>
            <a:r>
              <a:rPr lang="en-US" sz="2000" dirty="0" err="1" smtClean="0"/>
              <a:t>IntentService</a:t>
            </a:r>
            <a:r>
              <a:rPr lang="en-US" sz="2000" dirty="0" smtClean="0"/>
              <a:t> implementation for GCM registration</a:t>
            </a:r>
          </a:p>
          <a:p>
            <a:pPr marL="342900" indent="-342900">
              <a:buFont typeface="Arial" panose="020B0604020202020204" pitchFamily="34" charset="0"/>
              <a:buChar char="•"/>
            </a:pPr>
            <a:r>
              <a:rPr lang="en-US" sz="2000" dirty="0" smtClean="0"/>
              <a:t>Define </a:t>
            </a:r>
            <a:r>
              <a:rPr lang="en-US" sz="2000" dirty="0" err="1" smtClean="0"/>
              <a:t>InstanceIDListenerService</a:t>
            </a:r>
            <a:r>
              <a:rPr lang="en-US" sz="2000" dirty="0" smtClean="0"/>
              <a:t> implementation for handling registration token updates</a:t>
            </a:r>
            <a:endParaRPr lang="en-US" sz="2000" dirty="0" smtClean="0"/>
          </a:p>
          <a:p>
            <a:pPr marL="342900" indent="-342900">
              <a:buFont typeface="Arial" panose="020B0604020202020204" pitchFamily="34" charset="0"/>
              <a:buChar char="•"/>
            </a:pPr>
            <a:r>
              <a:rPr lang="en-US" sz="2000" dirty="0" smtClean="0"/>
              <a:t>Code </a:t>
            </a:r>
            <a:r>
              <a:rPr lang="en-US" sz="2000" dirty="0"/>
              <a:t>walkthrough</a:t>
            </a:r>
          </a:p>
        </p:txBody>
      </p:sp>
    </p:spTree>
    <p:extLst>
      <p:ext uri="{BB962C8B-B14F-4D97-AF65-F5344CB8AC3E}">
        <p14:creationId xmlns:p14="http://schemas.microsoft.com/office/powerpoint/2010/main" val="162702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 for Google Play </a:t>
            </a:r>
            <a:r>
              <a:rPr lang="en-US" dirty="0" smtClean="0"/>
              <a:t>Services</a:t>
            </a:r>
            <a:endParaRPr lang="en-US" dirty="0"/>
          </a:p>
        </p:txBody>
      </p:sp>
      <p:sp>
        <p:nvSpPr>
          <p:cNvPr id="3" name="Content Placeholder 2"/>
          <p:cNvSpPr>
            <a:spLocks noGrp="1"/>
          </p:cNvSpPr>
          <p:nvPr>
            <p:ph idx="1"/>
          </p:nvPr>
        </p:nvSpPr>
        <p:spPr/>
        <p:txBody>
          <a:bodyPr>
            <a:normAutofit/>
          </a:bodyPr>
          <a:lstStyle/>
          <a:p>
            <a:r>
              <a:rPr lang="en-US" sz="2400" dirty="0" smtClean="0"/>
              <a:t>Apps relying on Google Play Services should check for compatible version</a:t>
            </a:r>
          </a:p>
          <a:p>
            <a:r>
              <a:rPr lang="en-US" sz="2400" dirty="0" smtClean="0"/>
              <a:t>Typically done in following main activity methods</a:t>
            </a:r>
          </a:p>
          <a:p>
            <a:pPr lvl="1"/>
            <a:r>
              <a:rPr lang="en-US" sz="2000" dirty="0" smtClean="0"/>
              <a:t>onCreate() – ensures app cannot be used without successful check</a:t>
            </a:r>
          </a:p>
          <a:p>
            <a:pPr lvl="1"/>
            <a:r>
              <a:rPr lang="en-US" sz="2000" dirty="0" smtClean="0"/>
              <a:t>onResume() – ensures check is done when user returns to the app</a:t>
            </a:r>
          </a:p>
          <a:p>
            <a:r>
              <a:rPr lang="en-US" sz="2400" dirty="0" smtClean="0"/>
              <a:t>App can </a:t>
            </a:r>
            <a:r>
              <a:rPr lang="en-US" sz="2400" dirty="0"/>
              <a:t>call GooglePlayServicesUtil.getErrorDialog(</a:t>
            </a:r>
            <a:r>
              <a:rPr lang="en-US" sz="2400" dirty="0" smtClean="0"/>
              <a:t>) to:</a:t>
            </a:r>
          </a:p>
          <a:p>
            <a:pPr lvl="1"/>
            <a:r>
              <a:rPr lang="en-US" sz="2000" dirty="0" smtClean="0"/>
              <a:t>Download APK from Google Play Store or</a:t>
            </a:r>
          </a:p>
          <a:p>
            <a:pPr lvl="1"/>
            <a:r>
              <a:rPr lang="en-US" sz="2000" dirty="0" smtClean="0"/>
              <a:t>Enable it in device settings</a:t>
            </a:r>
          </a:p>
          <a:p>
            <a:r>
              <a:rPr lang="en-US" sz="2400" dirty="0" smtClean="0"/>
              <a:t>Code walkthrough</a:t>
            </a:r>
          </a:p>
        </p:txBody>
      </p:sp>
    </p:spTree>
    <p:extLst>
      <p:ext uri="{BB962C8B-B14F-4D97-AF65-F5344CB8AC3E}">
        <p14:creationId xmlns:p14="http://schemas.microsoft.com/office/powerpoint/2010/main" val="60615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Google Play Services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600200"/>
            <a:ext cx="2711040"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600200"/>
            <a:ext cx="2714442" cy="4525963"/>
          </a:xfrm>
          <a:prstGeom prst="rect">
            <a:avLst/>
          </a:prstGeom>
        </p:spPr>
      </p:pic>
    </p:spTree>
    <p:extLst>
      <p:ext uri="{BB962C8B-B14F-4D97-AF65-F5344CB8AC3E}">
        <p14:creationId xmlns:p14="http://schemas.microsoft.com/office/powerpoint/2010/main" val="3882006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with GCM</a:t>
            </a:r>
            <a:endParaRPr lang="en-US" dirty="0"/>
          </a:p>
        </p:txBody>
      </p:sp>
      <p:sp>
        <p:nvSpPr>
          <p:cNvPr id="3" name="Content Placeholder 2"/>
          <p:cNvSpPr>
            <a:spLocks noGrp="1"/>
          </p:cNvSpPr>
          <p:nvPr>
            <p:ph idx="1"/>
          </p:nvPr>
        </p:nvSpPr>
        <p:spPr/>
        <p:txBody>
          <a:bodyPr>
            <a:normAutofit/>
          </a:bodyPr>
          <a:lstStyle/>
          <a:p>
            <a:r>
              <a:rPr lang="en-US" sz="2800" dirty="0" smtClean="0"/>
              <a:t>App must </a:t>
            </a:r>
            <a:r>
              <a:rPr lang="en-US" sz="2800" dirty="0"/>
              <a:t>register </a:t>
            </a:r>
            <a:r>
              <a:rPr lang="en-US" sz="2800" dirty="0" smtClean="0"/>
              <a:t>with GCM before </a:t>
            </a:r>
            <a:r>
              <a:rPr lang="en-US" sz="2800" dirty="0"/>
              <a:t>it can receive </a:t>
            </a:r>
            <a:r>
              <a:rPr lang="en-US" sz="2800" dirty="0" smtClean="0"/>
              <a:t>messages</a:t>
            </a:r>
          </a:p>
          <a:p>
            <a:r>
              <a:rPr lang="en-US" sz="2800" dirty="0" smtClean="0"/>
              <a:t>Google provides Instance ID API to register with GCM</a:t>
            </a:r>
          </a:p>
          <a:p>
            <a:pPr lvl="1"/>
            <a:r>
              <a:rPr lang="en-US" sz="2400" dirty="0" err="1" smtClean="0"/>
              <a:t>instanceID.getToken</a:t>
            </a:r>
            <a:endParaRPr lang="en-US" sz="2400" dirty="0" smtClean="0"/>
          </a:p>
          <a:p>
            <a:pPr lvl="1"/>
            <a:r>
              <a:rPr lang="en-US" sz="2400" dirty="0" smtClean="0"/>
              <a:t>Should not be done on the main thread</a:t>
            </a:r>
          </a:p>
          <a:p>
            <a:r>
              <a:rPr lang="en-US" sz="2800" dirty="0" smtClean="0"/>
              <a:t>Receives </a:t>
            </a:r>
            <a:r>
              <a:rPr lang="en-US" sz="2800" dirty="0" smtClean="0"/>
              <a:t>registration </a:t>
            </a:r>
            <a:r>
              <a:rPr lang="en-US" sz="2800" dirty="0" smtClean="0"/>
              <a:t>token </a:t>
            </a:r>
            <a:r>
              <a:rPr lang="en-US" sz="2800" dirty="0" smtClean="0"/>
              <a:t>from GCM</a:t>
            </a:r>
          </a:p>
          <a:p>
            <a:pPr lvl="1"/>
            <a:r>
              <a:rPr lang="en-US" sz="2400" dirty="0" smtClean="0"/>
              <a:t>Used by server to send notifications to that device</a:t>
            </a:r>
          </a:p>
          <a:p>
            <a:r>
              <a:rPr lang="en-US" sz="2800" dirty="0" smtClean="0"/>
              <a:t>Code </a:t>
            </a:r>
            <a:r>
              <a:rPr lang="en-US" sz="2800" dirty="0" smtClean="0"/>
              <a:t>walkthrough</a:t>
            </a:r>
            <a:endParaRPr lang="en-US" sz="2800" dirty="0"/>
          </a:p>
        </p:txBody>
      </p:sp>
    </p:spTree>
    <p:extLst>
      <p:ext uri="{BB962C8B-B14F-4D97-AF65-F5344CB8AC3E}">
        <p14:creationId xmlns:p14="http://schemas.microsoft.com/office/powerpoint/2010/main" val="36161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 </a:t>
            </a:r>
            <a:r>
              <a:rPr lang="en-US" dirty="0" smtClean="0"/>
              <a:t>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Extend </a:t>
            </a:r>
            <a:r>
              <a:rPr lang="en-US" dirty="0" err="1" smtClean="0"/>
              <a:t>InstanceIDListenerService</a:t>
            </a:r>
            <a:endParaRPr lang="en-US" dirty="0" smtClean="0"/>
          </a:p>
          <a:p>
            <a:pPr lvl="1"/>
            <a:r>
              <a:rPr lang="en-US" dirty="0" smtClean="0"/>
              <a:t>Override </a:t>
            </a:r>
            <a:r>
              <a:rPr lang="en-US" dirty="0" err="1" smtClean="0"/>
              <a:t>onTokenRefresh</a:t>
            </a:r>
            <a:r>
              <a:rPr lang="en-US" dirty="0" smtClean="0"/>
              <a:t>() to process GCM registration token updates</a:t>
            </a:r>
            <a:endParaRPr lang="en-US" dirty="0" smtClean="0"/>
          </a:p>
          <a:p>
            <a:r>
              <a:rPr lang="en-US" dirty="0" smtClean="0"/>
              <a:t>Extend </a:t>
            </a:r>
            <a:r>
              <a:rPr lang="en-US" dirty="0" err="1" smtClean="0"/>
              <a:t>GcmListenerService</a:t>
            </a:r>
            <a:endParaRPr lang="en-US" dirty="0" smtClean="0"/>
          </a:p>
          <a:p>
            <a:pPr lvl="1"/>
            <a:r>
              <a:rPr lang="en-US" dirty="0" smtClean="0"/>
              <a:t>Override </a:t>
            </a:r>
            <a:r>
              <a:rPr lang="en-US" dirty="0" err="1" smtClean="0"/>
              <a:t>onMessageReceived</a:t>
            </a:r>
            <a:r>
              <a:rPr lang="en-US" dirty="0" smtClean="0"/>
              <a:t>() </a:t>
            </a:r>
            <a:r>
              <a:rPr lang="en-US" dirty="0" smtClean="0"/>
              <a:t>to </a:t>
            </a:r>
            <a:r>
              <a:rPr lang="en-US" dirty="0" smtClean="0"/>
              <a:t>receive and process GCM messages</a:t>
            </a:r>
          </a:p>
          <a:p>
            <a:pPr lvl="1"/>
            <a:r>
              <a:rPr lang="en-US" dirty="0" smtClean="0"/>
              <a:t>Use </a:t>
            </a:r>
            <a:r>
              <a:rPr lang="en-US" dirty="0" err="1" smtClean="0"/>
              <a:t>Notification.Builder</a:t>
            </a:r>
            <a:r>
              <a:rPr lang="en-US" dirty="0" smtClean="0"/>
              <a:t> to build notification</a:t>
            </a:r>
          </a:p>
          <a:p>
            <a:pPr lvl="1"/>
            <a:r>
              <a:rPr lang="en-US" dirty="0" smtClean="0"/>
              <a:t>Use </a:t>
            </a:r>
            <a:r>
              <a:rPr lang="en-US" dirty="0" err="1" smtClean="0"/>
              <a:t>NotificationManager</a:t>
            </a:r>
            <a:r>
              <a:rPr lang="en-US" dirty="0" smtClean="0"/>
              <a:t> to send notification</a:t>
            </a:r>
            <a:endParaRPr lang="en-US" dirty="0" smtClean="0"/>
          </a:p>
          <a:p>
            <a:r>
              <a:rPr lang="en-US" dirty="0" smtClean="0"/>
              <a:t>Code </a:t>
            </a:r>
            <a:r>
              <a:rPr lang="en-US" dirty="0" smtClean="0"/>
              <a:t>walkthrough</a:t>
            </a:r>
            <a:endParaRPr lang="en-US" dirty="0"/>
          </a:p>
        </p:txBody>
      </p:sp>
    </p:spTree>
    <p:extLst>
      <p:ext uri="{BB962C8B-B14F-4D97-AF65-F5344CB8AC3E}">
        <p14:creationId xmlns:p14="http://schemas.microsoft.com/office/powerpoint/2010/main" val="236830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Notification Data in Activity</a:t>
            </a:r>
            <a:endParaRPr lang="en-US" dirty="0"/>
          </a:p>
        </p:txBody>
      </p:sp>
      <p:sp>
        <p:nvSpPr>
          <p:cNvPr id="3" name="Content Placeholder 2"/>
          <p:cNvSpPr>
            <a:spLocks noGrp="1"/>
          </p:cNvSpPr>
          <p:nvPr>
            <p:ph idx="1"/>
          </p:nvPr>
        </p:nvSpPr>
        <p:spPr/>
        <p:txBody>
          <a:bodyPr/>
          <a:lstStyle/>
          <a:p>
            <a:r>
              <a:rPr lang="en-US" dirty="0" smtClean="0"/>
              <a:t>Store data inside Intent extras</a:t>
            </a:r>
          </a:p>
          <a:p>
            <a:r>
              <a:rPr lang="en-US" dirty="0" smtClean="0"/>
              <a:t>Process data in two places</a:t>
            </a:r>
          </a:p>
          <a:p>
            <a:pPr lvl="1"/>
            <a:r>
              <a:rPr lang="en-US" dirty="0" smtClean="0"/>
              <a:t>onCreate() if activity was destroyed / recreated</a:t>
            </a:r>
          </a:p>
          <a:p>
            <a:pPr lvl="1"/>
            <a:r>
              <a:rPr lang="en-US" dirty="0" smtClean="0"/>
              <a:t>onNewIntent() if activity still exists</a:t>
            </a:r>
          </a:p>
          <a:p>
            <a:pPr lvl="2"/>
            <a:r>
              <a:rPr lang="en-US" dirty="0" smtClean="0"/>
              <a:t>Requires Intent to </a:t>
            </a:r>
            <a:r>
              <a:rPr lang="en-US" dirty="0"/>
              <a:t>have </a:t>
            </a:r>
            <a:r>
              <a:rPr lang="en-US" dirty="0" smtClean="0"/>
              <a:t>FLAG_ACTIVITY_SINGLE_TOP flag to be set</a:t>
            </a:r>
          </a:p>
          <a:p>
            <a:r>
              <a:rPr lang="en-US" dirty="0" smtClean="0"/>
              <a:t> Code walkthrough</a:t>
            </a:r>
            <a:endParaRPr lang="en-US" dirty="0"/>
          </a:p>
        </p:txBody>
      </p:sp>
    </p:spTree>
    <p:extLst>
      <p:ext uri="{BB962C8B-B14F-4D97-AF65-F5344CB8AC3E}">
        <p14:creationId xmlns:p14="http://schemas.microsoft.com/office/powerpoint/2010/main" val="50414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857250"/>
            <a:ext cx="7081524" cy="5143500"/>
          </a:xfrm>
          <a:prstGeom prst="rect">
            <a:avLst/>
          </a:prstGeom>
        </p:spPr>
      </p:pic>
    </p:spTree>
    <p:extLst>
      <p:ext uri="{BB962C8B-B14F-4D97-AF65-F5344CB8AC3E}">
        <p14:creationId xmlns:p14="http://schemas.microsoft.com/office/powerpoint/2010/main" val="16816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Without a Server</a:t>
            </a:r>
            <a:endParaRPr lang="en-US" dirty="0"/>
          </a:p>
        </p:txBody>
      </p:sp>
      <p:sp>
        <p:nvSpPr>
          <p:cNvPr id="3" name="Content Placeholder 2"/>
          <p:cNvSpPr>
            <a:spLocks noGrp="1"/>
          </p:cNvSpPr>
          <p:nvPr>
            <p:ph idx="1"/>
          </p:nvPr>
        </p:nvSpPr>
        <p:spPr/>
        <p:txBody>
          <a:bodyPr/>
          <a:lstStyle/>
          <a:p>
            <a:r>
              <a:rPr lang="en-US" dirty="0" smtClean="0"/>
              <a:t>Server implementation not required</a:t>
            </a:r>
          </a:p>
          <a:p>
            <a:r>
              <a:rPr lang="en-US" dirty="0" smtClean="0"/>
              <a:t>Any tool capable of sending HTTPS POST requests will work</a:t>
            </a:r>
          </a:p>
          <a:p>
            <a:pPr lvl="1"/>
            <a:r>
              <a:rPr lang="en-US" dirty="0" smtClean="0"/>
              <a:t>Examples:</a:t>
            </a:r>
          </a:p>
          <a:p>
            <a:pPr lvl="2"/>
            <a:r>
              <a:rPr lang="en-US" dirty="0" smtClean="0"/>
              <a:t>curl</a:t>
            </a:r>
          </a:p>
          <a:p>
            <a:pPr lvl="2"/>
            <a:r>
              <a:rPr lang="en-US" dirty="0"/>
              <a:t>Hurl.it -</a:t>
            </a:r>
            <a:r>
              <a:rPr lang="en-US" dirty="0" smtClean="0"/>
              <a:t> http</a:t>
            </a:r>
            <a:r>
              <a:rPr lang="en-US" dirty="0"/>
              <a:t>://www.hurl.it</a:t>
            </a:r>
            <a:r>
              <a:rPr lang="en-US" dirty="0" smtClean="0"/>
              <a:t>/</a:t>
            </a:r>
          </a:p>
          <a:p>
            <a:pPr lvl="2"/>
            <a:r>
              <a:rPr lang="en-US" dirty="0" smtClean="0"/>
              <a:t>Dev HTTP Client </a:t>
            </a:r>
            <a:r>
              <a:rPr lang="en-US" dirty="0" smtClean="0"/>
              <a:t>(DHC) </a:t>
            </a:r>
            <a:r>
              <a:rPr lang="en-US" dirty="0" smtClean="0"/>
              <a:t>- Google Chrome </a:t>
            </a:r>
            <a:r>
              <a:rPr lang="en-US" dirty="0" smtClean="0"/>
              <a:t>App</a:t>
            </a:r>
          </a:p>
          <a:p>
            <a:pPr lvl="2"/>
            <a:r>
              <a:rPr lang="en-US" dirty="0" smtClean="0"/>
              <a:t>Postman - Google Chrome App</a:t>
            </a:r>
            <a:endParaRPr lang="en-US" dirty="0" smtClean="0"/>
          </a:p>
          <a:p>
            <a:pPr lvl="2"/>
            <a:endParaRPr lang="en-US" dirty="0" smtClean="0"/>
          </a:p>
          <a:p>
            <a:endParaRPr lang="en-US" dirty="0"/>
          </a:p>
        </p:txBody>
      </p:sp>
    </p:spTree>
    <p:extLst>
      <p:ext uri="{BB962C8B-B14F-4D97-AF65-F5344CB8AC3E}">
        <p14:creationId xmlns:p14="http://schemas.microsoft.com/office/powerpoint/2010/main" val="32750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API Key and Registration ID</a:t>
            </a:r>
            <a:endParaRPr lang="en-US" dirty="0"/>
          </a:p>
        </p:txBody>
      </p:sp>
      <p:sp>
        <p:nvSpPr>
          <p:cNvPr id="3" name="Content Placeholder 2"/>
          <p:cNvSpPr>
            <a:spLocks noGrp="1"/>
          </p:cNvSpPr>
          <p:nvPr>
            <p:ph idx="1"/>
          </p:nvPr>
        </p:nvSpPr>
        <p:spPr>
          <a:xfrm>
            <a:off x="457200" y="1600200"/>
            <a:ext cx="8229600" cy="496669"/>
          </a:xfrm>
        </p:spPr>
        <p:txBody>
          <a:bodyPr>
            <a:normAutofit/>
          </a:bodyPr>
          <a:lstStyle/>
          <a:p>
            <a:pPr marL="0" indent="0">
              <a:buNone/>
            </a:pPr>
            <a:r>
              <a:rPr lang="en-US" sz="2400" dirty="0"/>
              <a:t>Run this command, all on one line</a:t>
            </a:r>
          </a:p>
        </p:txBody>
      </p:sp>
      <p:sp>
        <p:nvSpPr>
          <p:cNvPr id="5" name="TextBox 4"/>
          <p:cNvSpPr txBox="1"/>
          <p:nvPr/>
        </p:nvSpPr>
        <p:spPr>
          <a:xfrm>
            <a:off x="451449" y="2068658"/>
            <a:ext cx="8229600" cy="646331"/>
          </a:xfrm>
          <a:prstGeom prst="rect">
            <a:avLst/>
          </a:prstGeom>
          <a:solidFill>
            <a:schemeClr val="bg1">
              <a:lumMod val="85000"/>
            </a:schemeClr>
          </a:solidFill>
          <a:ln>
            <a:solidFill>
              <a:schemeClr val="tx1"/>
            </a:solidFill>
          </a:ln>
        </p:spPr>
        <p:txBody>
          <a:bodyPr wrap="square" rtlCol="0">
            <a:spAutoFit/>
          </a:bodyPr>
          <a:lstStyle/>
          <a:p>
            <a:r>
              <a:rPr lang="en-US" sz="1200" dirty="0">
                <a:latin typeface="Courier"/>
                <a:cs typeface="Courier"/>
              </a:rPr>
              <a:t>curl --header "Authorization: key=&lt;API Key&gt;" --header </a:t>
            </a:r>
            <a:r>
              <a:rPr lang="en-US" sz="1200" dirty="0" err="1">
                <a:latin typeface="Courier"/>
                <a:cs typeface="Courier"/>
              </a:rPr>
              <a:t>Content-Type:"application</a:t>
            </a:r>
            <a:r>
              <a:rPr lang="en-US" sz="1200" dirty="0">
                <a:latin typeface="Courier"/>
                <a:cs typeface="Courier"/>
              </a:rPr>
              <a:t>/</a:t>
            </a:r>
            <a:r>
              <a:rPr lang="en-US" sz="1200" dirty="0" err="1">
                <a:latin typeface="Courier"/>
                <a:cs typeface="Courier"/>
              </a:rPr>
              <a:t>json</a:t>
            </a:r>
            <a:r>
              <a:rPr lang="en-US" sz="1200" dirty="0">
                <a:latin typeface="Courier"/>
                <a:cs typeface="Courier"/>
              </a:rPr>
              <a:t>" https://android.googleapis.com/gcm/send  -d "{\"</a:t>
            </a:r>
            <a:r>
              <a:rPr lang="en-US" sz="1200" dirty="0" err="1">
                <a:latin typeface="Courier"/>
                <a:cs typeface="Courier"/>
              </a:rPr>
              <a:t>registration_ids</a:t>
            </a:r>
            <a:r>
              <a:rPr lang="en-US" sz="1200" dirty="0">
                <a:latin typeface="Courier"/>
                <a:cs typeface="Courier"/>
              </a:rPr>
              <a:t>\":[\"&lt;Registration ID</a:t>
            </a:r>
            <a:r>
              <a:rPr lang="en-US" sz="1200" dirty="0" smtClean="0">
                <a:latin typeface="Courier"/>
                <a:cs typeface="Courier"/>
              </a:rPr>
              <a:t>&gt;\"]}"</a:t>
            </a:r>
            <a:endParaRPr lang="en-US" sz="1200" dirty="0">
              <a:latin typeface="Courier"/>
              <a:cs typeface="Courier"/>
            </a:endParaRPr>
          </a:p>
        </p:txBody>
      </p:sp>
      <p:sp>
        <p:nvSpPr>
          <p:cNvPr id="6" name="TextBox 5"/>
          <p:cNvSpPr txBox="1"/>
          <p:nvPr/>
        </p:nvSpPr>
        <p:spPr>
          <a:xfrm>
            <a:off x="451449" y="3326875"/>
            <a:ext cx="8229600" cy="461665"/>
          </a:xfrm>
          <a:prstGeom prst="rect">
            <a:avLst/>
          </a:prstGeom>
          <a:solidFill>
            <a:schemeClr val="bg1">
              <a:lumMod val="85000"/>
            </a:schemeClr>
          </a:solidFill>
          <a:ln>
            <a:solidFill>
              <a:schemeClr val="tx1"/>
            </a:solidFill>
          </a:ln>
        </p:spPr>
        <p:txBody>
          <a:bodyPr wrap="square" rtlCol="0">
            <a:spAutoFit/>
          </a:bodyPr>
          <a:lstStyle/>
          <a:p>
            <a:r>
              <a:rPr lang="en-US" sz="1200" dirty="0">
                <a:latin typeface="Courier"/>
                <a:cs typeface="Courier"/>
              </a:rPr>
              <a:t>{"multicast_id":7234249251933638557,"success":1,"failure":0,"canonical_ids":0,"results":[{"message_id":"0:1397573613153828%b1013b1cf9fd7ecd</a:t>
            </a:r>
            <a:r>
              <a:rPr lang="en-US" sz="1200" dirty="0" smtClean="0">
                <a:latin typeface="Courier"/>
                <a:cs typeface="Courier"/>
              </a:rPr>
              <a:t>"}]}</a:t>
            </a:r>
            <a:endParaRPr lang="en-US" sz="1200" dirty="0">
              <a:latin typeface="Courier"/>
              <a:cs typeface="Courier"/>
            </a:endParaRPr>
          </a:p>
        </p:txBody>
      </p:sp>
      <p:sp>
        <p:nvSpPr>
          <p:cNvPr id="7" name="TextBox 6"/>
          <p:cNvSpPr txBox="1"/>
          <p:nvPr/>
        </p:nvSpPr>
        <p:spPr>
          <a:xfrm>
            <a:off x="460075" y="4801409"/>
            <a:ext cx="8229600" cy="276999"/>
          </a:xfrm>
          <a:prstGeom prst="rect">
            <a:avLst/>
          </a:prstGeom>
          <a:solidFill>
            <a:schemeClr val="bg1">
              <a:lumMod val="85000"/>
            </a:schemeClr>
          </a:solidFill>
          <a:ln>
            <a:solidFill>
              <a:schemeClr val="tx1"/>
            </a:solidFill>
          </a:ln>
        </p:spPr>
        <p:txBody>
          <a:bodyPr wrap="square" rtlCol="0">
            <a:spAutoFit/>
          </a:bodyPr>
          <a:lstStyle/>
          <a:p>
            <a:r>
              <a:rPr lang="en-US" sz="1200" dirty="0">
                <a:latin typeface="Courier"/>
                <a:cs typeface="Courier"/>
              </a:rPr>
              <a:t>"failure":1, results":[{"error":"</a:t>
            </a:r>
            <a:r>
              <a:rPr lang="en-US" sz="1200" dirty="0" err="1">
                <a:latin typeface="Courier"/>
                <a:cs typeface="Courier"/>
              </a:rPr>
              <a:t>InvalidRegistration</a:t>
            </a:r>
            <a:r>
              <a:rPr lang="en-US" sz="1200" dirty="0" smtClean="0">
                <a:latin typeface="Courier"/>
                <a:cs typeface="Courier"/>
              </a:rPr>
              <a:t>"}]</a:t>
            </a:r>
            <a:endParaRPr lang="en-US" sz="1200" dirty="0">
              <a:latin typeface="Courier"/>
              <a:cs typeface="Courier"/>
            </a:endParaRPr>
          </a:p>
        </p:txBody>
      </p:sp>
      <p:sp>
        <p:nvSpPr>
          <p:cNvPr id="8" name="Content Placeholder 2"/>
          <p:cNvSpPr txBox="1">
            <a:spLocks/>
          </p:cNvSpPr>
          <p:nvPr/>
        </p:nvSpPr>
        <p:spPr>
          <a:xfrm>
            <a:off x="451449" y="2817266"/>
            <a:ext cx="8229600" cy="496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Valid server API key and device registration ID returns:</a:t>
            </a:r>
            <a:endParaRPr lang="en-US" sz="2400" dirty="0"/>
          </a:p>
        </p:txBody>
      </p:sp>
      <p:sp>
        <p:nvSpPr>
          <p:cNvPr id="9" name="Content Placeholder 2"/>
          <p:cNvSpPr txBox="1">
            <a:spLocks/>
          </p:cNvSpPr>
          <p:nvPr/>
        </p:nvSpPr>
        <p:spPr>
          <a:xfrm>
            <a:off x="451449" y="3804726"/>
            <a:ext cx="8229600" cy="496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Invalid server API key returns HTTP status code 401</a:t>
            </a:r>
            <a:endParaRPr lang="en-US" sz="2400" dirty="0"/>
          </a:p>
        </p:txBody>
      </p:sp>
      <p:sp>
        <p:nvSpPr>
          <p:cNvPr id="10" name="Content Placeholder 2"/>
          <p:cNvSpPr txBox="1">
            <a:spLocks/>
          </p:cNvSpPr>
          <p:nvPr/>
        </p:nvSpPr>
        <p:spPr>
          <a:xfrm>
            <a:off x="455762" y="4297180"/>
            <a:ext cx="8229600" cy="496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Invalid device registration ID returns:</a:t>
            </a:r>
            <a:endParaRPr lang="en-US" sz="2400" dirty="0"/>
          </a:p>
        </p:txBody>
      </p:sp>
      <p:sp>
        <p:nvSpPr>
          <p:cNvPr id="11" name="Content Placeholder 2"/>
          <p:cNvSpPr txBox="1">
            <a:spLocks/>
          </p:cNvSpPr>
          <p:nvPr/>
        </p:nvSpPr>
        <p:spPr>
          <a:xfrm>
            <a:off x="451449" y="5111945"/>
            <a:ext cx="8229600" cy="496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DEMO</a:t>
            </a:r>
            <a:endParaRPr lang="en-US" sz="2400" dirty="0"/>
          </a:p>
        </p:txBody>
      </p:sp>
    </p:spTree>
    <p:extLst>
      <p:ext uri="{BB962C8B-B14F-4D97-AF65-F5344CB8AC3E}">
        <p14:creationId xmlns:p14="http://schemas.microsoft.com/office/powerpoint/2010/main" val="268335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a:t>
            </a:r>
            <a:endParaRPr lang="en-US" dirty="0"/>
          </a:p>
        </p:txBody>
      </p:sp>
      <p:sp>
        <p:nvSpPr>
          <p:cNvPr id="3" name="Content Placeholder 2"/>
          <p:cNvSpPr>
            <a:spLocks noGrp="1"/>
          </p:cNvSpPr>
          <p:nvPr>
            <p:ph idx="1"/>
          </p:nvPr>
        </p:nvSpPr>
        <p:spPr/>
        <p:txBody>
          <a:bodyPr>
            <a:normAutofit/>
          </a:bodyPr>
          <a:lstStyle/>
          <a:p>
            <a:r>
              <a:rPr lang="en-US" sz="1800" dirty="0" smtClean="0"/>
              <a:t>GitHub repo:</a:t>
            </a:r>
          </a:p>
          <a:p>
            <a:pPr lvl="1"/>
            <a:r>
              <a:rPr lang="en-US" sz="1400" dirty="0">
                <a:hlinkClick r:id="rId2"/>
              </a:rPr>
              <a:t>https://</a:t>
            </a:r>
            <a:r>
              <a:rPr lang="en-US" sz="1400" dirty="0" smtClean="0">
                <a:hlinkClick r:id="rId2"/>
              </a:rPr>
              <a:t>github.com/LeadingEDJE/MobilePushNotification</a:t>
            </a:r>
            <a:endParaRPr lang="en-US" sz="1200" dirty="0" smtClean="0"/>
          </a:p>
          <a:p>
            <a:r>
              <a:rPr lang="en-US" sz="1800" dirty="0" smtClean="0"/>
              <a:t>Google Cloud Messaging for Android</a:t>
            </a:r>
          </a:p>
          <a:p>
            <a:pPr lvl="1"/>
            <a:r>
              <a:rPr lang="en-US" sz="1400" dirty="0">
                <a:hlinkClick r:id="rId3"/>
              </a:rPr>
              <a:t>http://</a:t>
            </a:r>
            <a:r>
              <a:rPr lang="en-US" sz="1400" dirty="0" smtClean="0">
                <a:hlinkClick r:id="rId3"/>
              </a:rPr>
              <a:t>developer.android.com/google/gcm/index.html</a:t>
            </a:r>
            <a:endParaRPr lang="en-US" sz="1400" dirty="0"/>
          </a:p>
          <a:p>
            <a:r>
              <a:rPr lang="en-US" sz="1800" dirty="0" smtClean="0"/>
              <a:t>Setting up Google Play Services</a:t>
            </a:r>
          </a:p>
          <a:p>
            <a:pPr lvl="1"/>
            <a:r>
              <a:rPr lang="en-US" sz="1600" dirty="0">
                <a:hlinkClick r:id="rId4"/>
              </a:rPr>
              <a:t>http://</a:t>
            </a:r>
            <a:r>
              <a:rPr lang="en-US" sz="1600" dirty="0" smtClean="0">
                <a:hlinkClick r:id="rId4"/>
              </a:rPr>
              <a:t>developer.android.com/google/play-services/setup.html</a:t>
            </a:r>
            <a:endParaRPr lang="en-US" sz="1600" dirty="0" smtClean="0"/>
          </a:p>
          <a:p>
            <a:r>
              <a:rPr lang="en-US" sz="2000" dirty="0" smtClean="0"/>
              <a:t>Android Build System Overview</a:t>
            </a:r>
            <a:endParaRPr lang="en-US" sz="2000" dirty="0" smtClean="0"/>
          </a:p>
          <a:p>
            <a:pPr lvl="1"/>
            <a:r>
              <a:rPr lang="en-US" sz="1600" dirty="0">
                <a:hlinkClick r:id="rId5"/>
              </a:rPr>
              <a:t>http://</a:t>
            </a:r>
            <a:r>
              <a:rPr lang="en-US" sz="1600" dirty="0" smtClean="0">
                <a:hlinkClick r:id="rId5"/>
              </a:rPr>
              <a:t>developer.android.com/sdk/installing/studio-build.html</a:t>
            </a:r>
            <a:endParaRPr lang="en-US" sz="1600" dirty="0"/>
          </a:p>
          <a:p>
            <a:r>
              <a:rPr lang="en-US" sz="2000" dirty="0" smtClean="0"/>
              <a:t>DHC REST HTTP API Client</a:t>
            </a:r>
          </a:p>
          <a:p>
            <a:pPr lvl="1"/>
            <a:r>
              <a:rPr lang="en-US" sz="1600" dirty="0">
                <a:hlinkClick r:id="rId6"/>
              </a:rPr>
              <a:t>https://</a:t>
            </a:r>
            <a:r>
              <a:rPr lang="en-US" sz="1600" dirty="0" smtClean="0">
                <a:hlinkClick r:id="rId6"/>
              </a:rPr>
              <a:t>chrome.google.com/webstore/detail/dhc-rest-http-api-client/aejoelaoggembcahagimdiliamlcdmfm?hl=en</a:t>
            </a:r>
            <a:endParaRPr lang="en-US" sz="1600" dirty="0" smtClean="0"/>
          </a:p>
          <a:p>
            <a:r>
              <a:rPr lang="en-US" sz="2000" dirty="0" err="1" smtClean="0"/>
              <a:t>Droid@Screen</a:t>
            </a:r>
            <a:endParaRPr lang="en-US" sz="2000" dirty="0"/>
          </a:p>
          <a:p>
            <a:pPr lvl="1"/>
            <a:r>
              <a:rPr lang="en-US" sz="1600" dirty="0">
                <a:hlinkClick r:id="rId7"/>
              </a:rPr>
              <a:t>http://droid-at-screen.ribomation.com</a:t>
            </a:r>
            <a:r>
              <a:rPr lang="en-US" sz="1600" dirty="0" smtClean="0">
                <a:hlinkClick r:id="rId7"/>
              </a:rPr>
              <a:t>/</a:t>
            </a:r>
            <a:endParaRPr lang="en-US" sz="1600" dirty="0"/>
          </a:p>
          <a:p>
            <a:endParaRPr lang="en-US" sz="1800" dirty="0"/>
          </a:p>
        </p:txBody>
      </p:sp>
    </p:spTree>
    <p:extLst>
      <p:ext uri="{BB962C8B-B14F-4D97-AF65-F5344CB8AC3E}">
        <p14:creationId xmlns:p14="http://schemas.microsoft.com/office/powerpoint/2010/main" val="44228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My contact info:</a:t>
            </a:r>
          </a:p>
          <a:p>
            <a:pPr lvl="1"/>
            <a:r>
              <a:rPr lang="en-US" dirty="0"/>
              <a:t>keith.wedinger@leadingedje.com</a:t>
            </a:r>
          </a:p>
          <a:p>
            <a:pPr lvl="1"/>
            <a:r>
              <a:rPr lang="en-US" dirty="0"/>
              <a:t>Twitter: @</a:t>
            </a:r>
            <a:r>
              <a:rPr lang="en-US" dirty="0" smtClean="0"/>
              <a:t>jkwuc89</a:t>
            </a:r>
          </a:p>
          <a:p>
            <a:pPr lvl="1"/>
            <a:r>
              <a:rPr lang="en-US" dirty="0" err="1" smtClean="0"/>
              <a:t>GitHub</a:t>
            </a:r>
            <a:r>
              <a:rPr lang="en-US" dirty="0"/>
              <a:t>: </a:t>
            </a:r>
            <a:r>
              <a:rPr lang="en-US" dirty="0">
                <a:hlinkClick r:id="rId2"/>
              </a:rPr>
              <a:t>https://</a:t>
            </a:r>
            <a:r>
              <a:rPr lang="en-US" dirty="0" smtClean="0">
                <a:hlinkClick r:id="rId2"/>
              </a:rPr>
              <a:t>github.com/jkwuc89</a:t>
            </a:r>
            <a:endParaRPr lang="en-US" dirty="0" smtClean="0"/>
          </a:p>
          <a:p>
            <a:pPr lvl="1"/>
            <a:r>
              <a:rPr lang="en-US" dirty="0" smtClean="0">
                <a:hlinkClick r:id="rId3"/>
              </a:rPr>
              <a:t>http://leadingedje.com</a:t>
            </a:r>
            <a:endParaRPr lang="en-US" dirty="0" smtClean="0"/>
          </a:p>
          <a:p>
            <a:pPr marL="457200" lvl="1" indent="0">
              <a:buNone/>
            </a:pPr>
            <a:endParaRPr lang="en-US" dirty="0"/>
          </a:p>
          <a:p>
            <a:endParaRPr lang="en-US" dirty="0"/>
          </a:p>
        </p:txBody>
      </p:sp>
    </p:spTree>
    <p:extLst>
      <p:ext uri="{BB962C8B-B14F-4D97-AF65-F5344CB8AC3E}">
        <p14:creationId xmlns:p14="http://schemas.microsoft.com/office/powerpoint/2010/main" val="102325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05996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30"/>
            <a:ext cx="9144000" cy="68580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3600" y="6248400"/>
            <a:ext cx="3072900" cy="5322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10000"/>
          </a:bodyPr>
          <a:lstStyle/>
          <a:p>
            <a:r>
              <a:rPr lang="en-US" sz="2000" dirty="0" smtClean="0"/>
              <a:t>Introduction</a:t>
            </a:r>
          </a:p>
          <a:p>
            <a:r>
              <a:rPr lang="en-US" sz="2000" dirty="0" smtClean="0"/>
              <a:t>Prerequisites</a:t>
            </a:r>
          </a:p>
          <a:p>
            <a:r>
              <a:rPr lang="en-US" sz="2000" dirty="0" smtClean="0"/>
              <a:t>Set Up Google Play Services SDK</a:t>
            </a:r>
          </a:p>
          <a:p>
            <a:r>
              <a:rPr lang="en-US" sz="2000" dirty="0" smtClean="0"/>
              <a:t>Create Google API </a:t>
            </a:r>
            <a:r>
              <a:rPr lang="en-US" sz="2000" dirty="0" smtClean="0"/>
              <a:t>Project</a:t>
            </a:r>
          </a:p>
          <a:p>
            <a:r>
              <a:rPr lang="en-US" sz="2000" dirty="0" smtClean="0"/>
              <a:t>Get a Google Service Configuration File</a:t>
            </a:r>
            <a:endParaRPr lang="en-US" sz="2000" dirty="0" smtClean="0"/>
          </a:p>
          <a:p>
            <a:r>
              <a:rPr lang="en-US" sz="2000" dirty="0" smtClean="0"/>
              <a:t>Add Google Play Services Library</a:t>
            </a:r>
          </a:p>
          <a:p>
            <a:r>
              <a:rPr lang="en-US" sz="2000" dirty="0"/>
              <a:t>Update the App's Manifest</a:t>
            </a:r>
          </a:p>
          <a:p>
            <a:r>
              <a:rPr lang="en-US" sz="2000" dirty="0" smtClean="0"/>
              <a:t>Check </a:t>
            </a:r>
            <a:r>
              <a:rPr lang="en-US" sz="2000" dirty="0"/>
              <a:t>for Google Play </a:t>
            </a:r>
            <a:r>
              <a:rPr lang="en-US" sz="2000" dirty="0" smtClean="0"/>
              <a:t>Services Availability</a:t>
            </a:r>
          </a:p>
          <a:p>
            <a:r>
              <a:rPr lang="en-US" sz="2000" dirty="0" smtClean="0"/>
              <a:t>Register Your App with GCM</a:t>
            </a:r>
          </a:p>
          <a:p>
            <a:r>
              <a:rPr lang="en-US" sz="2000" dirty="0" smtClean="0"/>
              <a:t>Implement </a:t>
            </a:r>
            <a:r>
              <a:rPr lang="en-US" sz="2000" dirty="0" smtClean="0"/>
              <a:t>Services</a:t>
            </a:r>
            <a:endParaRPr lang="en-US" sz="2000" dirty="0" smtClean="0"/>
          </a:p>
          <a:p>
            <a:r>
              <a:rPr lang="en-US" sz="2000" dirty="0" smtClean="0"/>
              <a:t>Process Notification Data in Activity</a:t>
            </a:r>
          </a:p>
          <a:p>
            <a:r>
              <a:rPr lang="en-US" sz="2000" dirty="0" smtClean="0"/>
              <a:t>Testing </a:t>
            </a:r>
            <a:r>
              <a:rPr lang="en-US" sz="2000" dirty="0" smtClean="0"/>
              <a:t>Without a Server</a:t>
            </a:r>
          </a:p>
          <a:p>
            <a:r>
              <a:rPr lang="en-US" sz="2000" dirty="0"/>
              <a:t>Test API Key and Registration ID</a:t>
            </a:r>
          </a:p>
          <a:p>
            <a:r>
              <a:rPr lang="en-US" sz="2000" dirty="0" smtClean="0"/>
              <a:t>Additional Info and Questions</a:t>
            </a:r>
            <a:endParaRPr lang="en-US" sz="2000" dirty="0"/>
          </a:p>
        </p:txBody>
      </p:sp>
    </p:spTree>
    <p:extLst>
      <p:ext uri="{BB962C8B-B14F-4D97-AF65-F5344CB8AC3E}">
        <p14:creationId xmlns:p14="http://schemas.microsoft.com/office/powerpoint/2010/main" val="382746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a:t>
            </a:r>
            <a:r>
              <a:rPr lang="en-US" dirty="0" smtClean="0"/>
              <a:t>Me</a:t>
            </a:r>
            <a:endParaRPr lang="en-US" dirty="0"/>
          </a:p>
        </p:txBody>
      </p:sp>
      <p:sp>
        <p:nvSpPr>
          <p:cNvPr id="3" name="Content Placeholder 2"/>
          <p:cNvSpPr>
            <a:spLocks noGrp="1"/>
          </p:cNvSpPr>
          <p:nvPr>
            <p:ph idx="1"/>
          </p:nvPr>
        </p:nvSpPr>
        <p:spPr/>
        <p:txBody>
          <a:bodyPr>
            <a:normAutofit/>
          </a:bodyPr>
          <a:lstStyle/>
          <a:p>
            <a:pPr marL="457200" lvl="1" indent="0">
              <a:buNone/>
            </a:pPr>
            <a:r>
              <a:rPr lang="en-US" sz="2000" dirty="0" smtClean="0"/>
              <a:t>Over </a:t>
            </a:r>
            <a:r>
              <a:rPr lang="en-US" sz="2000" dirty="0"/>
              <a:t>25 years experience designing, developing and delivering high quality software solutions for several companies including Lexmark, Diebold, Limited Brands, Sterling Commerce and IBM. C</a:t>
            </a:r>
            <a:r>
              <a:rPr lang="en-US" sz="2000" dirty="0" smtClean="0"/>
              <a:t>ompleted </a:t>
            </a:r>
            <a:r>
              <a:rPr lang="en-US" sz="2000" dirty="0"/>
              <a:t>a PhoneGap / web technology based Android mobile app solution to help automate the workflow for </a:t>
            </a:r>
            <a:r>
              <a:rPr lang="en-US" sz="2000" dirty="0" smtClean="0"/>
              <a:t>client's </a:t>
            </a:r>
            <a:r>
              <a:rPr lang="en-US" sz="2000" dirty="0"/>
              <a:t>1,200 service technicians. </a:t>
            </a:r>
            <a:r>
              <a:rPr lang="en-US" sz="2000" dirty="0" smtClean="0"/>
              <a:t>Also </a:t>
            </a:r>
            <a:r>
              <a:rPr lang="en-US" sz="2000" dirty="0"/>
              <a:t>completed push notification support for a client’s native Android app that allows the client’s employees to be notified of new equipment alarms. </a:t>
            </a:r>
            <a:r>
              <a:rPr lang="en-US" sz="2000" dirty="0" smtClean="0"/>
              <a:t>Presented </a:t>
            </a:r>
            <a:r>
              <a:rPr lang="en-US" sz="2000" dirty="0"/>
              <a:t>"Real World Mobile App Development with </a:t>
            </a:r>
            <a:r>
              <a:rPr lang="en-US" sz="2000" dirty="0" smtClean="0"/>
              <a:t>PhoneGap</a:t>
            </a:r>
            <a:r>
              <a:rPr lang="en-US" sz="2000" dirty="0"/>
              <a:t>" at Columbus Code Camp, </a:t>
            </a:r>
            <a:r>
              <a:rPr lang="en-US" sz="2000" dirty="0" err="1"/>
              <a:t>StirTrek</a:t>
            </a:r>
            <a:r>
              <a:rPr lang="en-US" sz="2000" dirty="0"/>
              <a:t> and M3. Presented "Hybrid or Native - What Should Be Your Mobile Strategy and </a:t>
            </a:r>
            <a:r>
              <a:rPr lang="en-US" sz="2000" dirty="0" smtClean="0"/>
              <a:t>Why" at M3. Currently </a:t>
            </a:r>
            <a:r>
              <a:rPr lang="en-US" sz="2000" dirty="0"/>
              <a:t>working on the design and architecture of a mobile and server vehicle health management solution for a large trucking company</a:t>
            </a:r>
            <a:r>
              <a:rPr lang="en-US" sz="2000" dirty="0" smtClean="0"/>
              <a:t>.</a:t>
            </a:r>
          </a:p>
        </p:txBody>
      </p:sp>
    </p:spTree>
    <p:extLst>
      <p:ext uri="{BB962C8B-B14F-4D97-AF65-F5344CB8AC3E}">
        <p14:creationId xmlns:p14="http://schemas.microsoft.com/office/powerpoint/2010/main" val="274607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Leading EDJE</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smtClean="0"/>
              <a:t>At </a:t>
            </a:r>
            <a:r>
              <a:rPr lang="en-US" dirty="0"/>
              <a:t>Leading EDJE solving problems is our sweet spot!  We are an IT Consulting firm specializing in building custom application solutions utilizing leading edge technologies.  We have a unique culture which promotes high positive energy with an entrepreneurial spirit.  Our firm is made of exceptionally talented individuals who deliver exceptional results.  We choose to live our lives by making the right decisions as opposed to the "right now" ones.</a:t>
            </a:r>
          </a:p>
          <a:p>
            <a:endParaRPr lang="en-US" dirty="0"/>
          </a:p>
        </p:txBody>
      </p:sp>
    </p:spTree>
    <p:extLst>
      <p:ext uri="{BB962C8B-B14F-4D97-AF65-F5344CB8AC3E}">
        <p14:creationId xmlns:p14="http://schemas.microsoft.com/office/powerpoint/2010/main" val="265874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000" dirty="0"/>
              <a:t>Google Cloud Messaging (GCM) is a free service that allows you to send data from your server to your Android </a:t>
            </a:r>
            <a:r>
              <a:rPr lang="en-US" sz="2000" dirty="0" smtClean="0"/>
              <a:t>application</a:t>
            </a:r>
          </a:p>
          <a:p>
            <a:pPr lvl="1"/>
            <a:r>
              <a:rPr lang="en-US" sz="1800" dirty="0" smtClean="0"/>
              <a:t>GCM service handles all aspects of message queueing and delivery to target app running on the target device</a:t>
            </a:r>
          </a:p>
          <a:p>
            <a:r>
              <a:rPr lang="en-US" sz="2000" dirty="0"/>
              <a:t>L</a:t>
            </a:r>
            <a:r>
              <a:rPr lang="en-US" sz="2000" dirty="0" smtClean="0"/>
              <a:t>ightweight </a:t>
            </a:r>
            <a:r>
              <a:rPr lang="en-US" sz="2000" dirty="0"/>
              <a:t>messages telling your app there is new data to be fetched from your </a:t>
            </a:r>
            <a:r>
              <a:rPr lang="en-US" sz="2000" dirty="0" smtClean="0"/>
              <a:t>server</a:t>
            </a:r>
          </a:p>
          <a:p>
            <a:r>
              <a:rPr lang="en-US" sz="2000" dirty="0" smtClean="0"/>
              <a:t>Messages </a:t>
            </a:r>
            <a:r>
              <a:rPr lang="en-US" sz="2000" dirty="0"/>
              <a:t>containing up to 4kb of payload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58" y="3688485"/>
            <a:ext cx="6559083" cy="2472184"/>
          </a:xfrm>
          <a:prstGeom prst="rect">
            <a:avLst/>
          </a:prstGeom>
        </p:spPr>
      </p:pic>
    </p:spTree>
    <p:extLst>
      <p:ext uri="{BB962C8B-B14F-4D97-AF65-F5344CB8AC3E}">
        <p14:creationId xmlns:p14="http://schemas.microsoft.com/office/powerpoint/2010/main" val="222825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Development</a:t>
            </a:r>
          </a:p>
          <a:p>
            <a:pPr lvl="1"/>
            <a:r>
              <a:rPr lang="en-US" sz="2400" dirty="0" smtClean="0"/>
              <a:t>Google account to create Google API project</a:t>
            </a:r>
          </a:p>
          <a:p>
            <a:pPr lvl="1"/>
            <a:r>
              <a:rPr lang="en-US" sz="2400" dirty="0" smtClean="0"/>
              <a:t>Android development environment</a:t>
            </a:r>
          </a:p>
          <a:p>
            <a:pPr lvl="2"/>
            <a:r>
              <a:rPr lang="en-US" sz="2000" dirty="0" smtClean="0"/>
              <a:t>Android SDK: </a:t>
            </a:r>
            <a:r>
              <a:rPr lang="en-US" sz="2000" dirty="0"/>
              <a:t>http://developer.android.com/sdk/index.html</a:t>
            </a:r>
          </a:p>
          <a:p>
            <a:pPr lvl="2"/>
            <a:r>
              <a:rPr lang="en-US" sz="2000" dirty="0" smtClean="0"/>
              <a:t>IDE</a:t>
            </a:r>
          </a:p>
          <a:p>
            <a:pPr lvl="3"/>
            <a:r>
              <a:rPr lang="en-US" sz="1600" dirty="0" err="1" smtClean="0"/>
              <a:t>IntelliJ</a:t>
            </a:r>
            <a:r>
              <a:rPr lang="en-US" sz="1600" dirty="0" smtClean="0"/>
              <a:t> </a:t>
            </a:r>
            <a:r>
              <a:rPr lang="en-US" sz="1600" dirty="0" smtClean="0"/>
              <a:t>IDEA: </a:t>
            </a:r>
            <a:r>
              <a:rPr lang="en-US" sz="1600" dirty="0"/>
              <a:t>http://www.jetbrains.com/idea/</a:t>
            </a:r>
            <a:endParaRPr lang="en-US" sz="1600" dirty="0" smtClean="0"/>
          </a:p>
          <a:p>
            <a:pPr lvl="3"/>
            <a:r>
              <a:rPr lang="en-US" sz="1600" dirty="0"/>
              <a:t>Android </a:t>
            </a:r>
            <a:r>
              <a:rPr lang="en-US" sz="1600" dirty="0" smtClean="0"/>
              <a:t>Studio: </a:t>
            </a:r>
            <a:r>
              <a:rPr lang="en-US" sz="1600" dirty="0"/>
              <a:t>http://developer.android.com/sdk/index.html</a:t>
            </a:r>
            <a:endParaRPr lang="en-US" sz="1600" dirty="0" smtClean="0"/>
          </a:p>
          <a:p>
            <a:pPr lvl="1"/>
            <a:r>
              <a:rPr lang="en-US" sz="2400" dirty="0" smtClean="0"/>
              <a:t>Google Play services SDK</a:t>
            </a:r>
          </a:p>
          <a:p>
            <a:pPr lvl="2"/>
            <a:r>
              <a:rPr lang="en-US" sz="2000" dirty="0" smtClean="0"/>
              <a:t>Required </a:t>
            </a:r>
            <a:r>
              <a:rPr lang="en-US" sz="2000" dirty="0"/>
              <a:t>to use the GoogleCloudMessaging </a:t>
            </a:r>
            <a:r>
              <a:rPr lang="en-US" sz="2000" dirty="0" smtClean="0"/>
              <a:t>methods</a:t>
            </a:r>
          </a:p>
          <a:p>
            <a:r>
              <a:rPr lang="en-US" sz="2800" dirty="0" smtClean="0"/>
              <a:t>Test</a:t>
            </a:r>
          </a:p>
          <a:p>
            <a:pPr lvl="1"/>
            <a:r>
              <a:rPr lang="en-US" sz="2400" dirty="0" smtClean="0"/>
              <a:t>Compatible </a:t>
            </a:r>
            <a:r>
              <a:rPr lang="en-US" sz="2400" dirty="0"/>
              <a:t>Android device that runs Android 2.3 or higher and includes Google Play </a:t>
            </a:r>
            <a:r>
              <a:rPr lang="en-US" sz="2400" dirty="0" smtClean="0"/>
              <a:t>Store</a:t>
            </a:r>
          </a:p>
          <a:p>
            <a:pPr lvl="1"/>
            <a:r>
              <a:rPr lang="en-US" sz="2400" dirty="0" smtClean="0"/>
              <a:t>Android </a:t>
            </a:r>
            <a:r>
              <a:rPr lang="en-US" sz="2400" dirty="0"/>
              <a:t>emulator with an AVD that runs the Google APIs platform based on Android 4.2.2 or higher</a:t>
            </a:r>
            <a:endParaRPr lang="en-US" sz="2400" dirty="0" smtClean="0"/>
          </a:p>
          <a:p>
            <a:endParaRPr lang="en-US" sz="2800" dirty="0"/>
          </a:p>
        </p:txBody>
      </p:sp>
    </p:spTree>
    <p:extLst>
      <p:ext uri="{BB962C8B-B14F-4D97-AF65-F5344CB8AC3E}">
        <p14:creationId xmlns:p14="http://schemas.microsoft.com/office/powerpoint/2010/main" val="182721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 Up Google Play Services </a:t>
            </a:r>
            <a:r>
              <a:rPr lang="en-US" dirty="0" smtClean="0"/>
              <a:t>SDK</a:t>
            </a:r>
            <a:endParaRPr lang="en-US" dirty="0"/>
          </a:p>
        </p:txBody>
      </p:sp>
      <p:sp>
        <p:nvSpPr>
          <p:cNvPr id="3" name="Content Placeholder 2"/>
          <p:cNvSpPr>
            <a:spLocks noGrp="1"/>
          </p:cNvSpPr>
          <p:nvPr>
            <p:ph idx="1"/>
          </p:nvPr>
        </p:nvSpPr>
        <p:spPr/>
        <p:txBody>
          <a:bodyPr/>
          <a:lstStyle/>
          <a:p>
            <a:r>
              <a:rPr lang="en-US" dirty="0" smtClean="0"/>
              <a:t>Start the Android SDK Manager</a:t>
            </a:r>
          </a:p>
          <a:p>
            <a:r>
              <a:rPr lang="en-US" dirty="0" smtClean="0"/>
              <a:t>Install the Google Play services SDK</a:t>
            </a:r>
          </a:p>
          <a:p>
            <a:r>
              <a:rPr lang="en-US" dirty="0" smtClean="0"/>
              <a:t>To test on emulator</a:t>
            </a:r>
          </a:p>
          <a:p>
            <a:pPr lvl="1"/>
            <a:r>
              <a:rPr lang="en-US" dirty="0" smtClean="0"/>
              <a:t>Expand platform for API 19 or higher</a:t>
            </a:r>
          </a:p>
          <a:p>
            <a:pPr lvl="1"/>
            <a:r>
              <a:rPr lang="en-US" dirty="0" smtClean="0"/>
              <a:t>Install Google APIs (x86 System Image)</a:t>
            </a:r>
          </a:p>
          <a:p>
            <a:pPr lvl="1"/>
            <a:r>
              <a:rPr lang="en-US" dirty="0" smtClean="0"/>
              <a:t>Create </a:t>
            </a:r>
            <a:r>
              <a:rPr lang="en-US" dirty="0"/>
              <a:t>a new AVD with Google APIs as the platform </a:t>
            </a:r>
            <a:r>
              <a:rPr lang="en-US" dirty="0" smtClean="0"/>
              <a:t>target</a:t>
            </a:r>
          </a:p>
          <a:p>
            <a:r>
              <a:rPr lang="en-US" dirty="0" smtClean="0"/>
              <a:t>DEMO</a:t>
            </a:r>
            <a:endParaRPr lang="en-US" dirty="0"/>
          </a:p>
        </p:txBody>
      </p:sp>
    </p:spTree>
    <p:extLst>
      <p:ext uri="{BB962C8B-B14F-4D97-AF65-F5344CB8AC3E}">
        <p14:creationId xmlns:p14="http://schemas.microsoft.com/office/powerpoint/2010/main" val="707280565"/>
      </p:ext>
    </p:extLst>
  </p:cSld>
  <p:clrMapOvr>
    <a:masterClrMapping/>
  </p:clrMapOvr>
</p:sld>
</file>

<file path=ppt/theme/theme1.xml><?xml version="1.0" encoding="utf-8"?>
<a:theme xmlns:a="http://schemas.openxmlformats.org/drawingml/2006/main" name="Leading EDJ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3061</TotalTime>
  <Words>1143</Words>
  <Application>Microsoft Macintosh PowerPoint</Application>
  <PresentationFormat>On-screen Show (4:3)</PresentationFormat>
  <Paragraphs>178</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Courier</vt:lpstr>
      <vt:lpstr>Arial</vt:lpstr>
      <vt:lpstr>Leading EDJE PPT</vt:lpstr>
      <vt:lpstr>Implementing Push Notification Support in your Android Application</vt:lpstr>
      <vt:lpstr>PowerPoint Presentation</vt:lpstr>
      <vt:lpstr>PowerPoint Presentation</vt:lpstr>
      <vt:lpstr>Agenda</vt:lpstr>
      <vt:lpstr>About Me</vt:lpstr>
      <vt:lpstr>About Leading EDJE</vt:lpstr>
      <vt:lpstr>Introduction</vt:lpstr>
      <vt:lpstr>Prerequisites</vt:lpstr>
      <vt:lpstr>Set Up Google Play Services SDK</vt:lpstr>
      <vt:lpstr>Create Google API Project</vt:lpstr>
      <vt:lpstr>Create Google API Project</vt:lpstr>
      <vt:lpstr>Get a Google Service Configuration File</vt:lpstr>
      <vt:lpstr>Add Google Play Services Library</vt:lpstr>
      <vt:lpstr>Update the App's Manifest</vt:lpstr>
      <vt:lpstr>Check for Google Play Services</vt:lpstr>
      <vt:lpstr>Check for Google Play Services</vt:lpstr>
      <vt:lpstr>Register with GCM</vt:lpstr>
      <vt:lpstr>Implement Services</vt:lpstr>
      <vt:lpstr>Process Notification Data in Activity</vt:lpstr>
      <vt:lpstr>Testing Without a Server</vt:lpstr>
      <vt:lpstr>Test API Key and Registration ID</vt:lpstr>
      <vt:lpstr>Additional Info</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erica.krumlauf</dc:creator>
  <cp:lastModifiedBy>KEITH WEDINGER</cp:lastModifiedBy>
  <cp:revision>166</cp:revision>
  <dcterms:created xsi:type="dcterms:W3CDTF">2013-11-08T14:39:41Z</dcterms:created>
  <dcterms:modified xsi:type="dcterms:W3CDTF">2015-08-07T11:54:08Z</dcterms:modified>
</cp:coreProperties>
</file>